
<file path=[Content_Types].xml><?xml version="1.0" encoding="utf-8"?>
<Types xmlns="http://schemas.openxmlformats.org/package/2006/content-types">
  <Default Extension="bin" ContentType="image/unknown"/>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257" r:id="rId3"/>
    <p:sldId id="258" r:id="rId4"/>
    <p:sldId id="266" r:id="rId5"/>
    <p:sldId id="264" r:id="rId6"/>
    <p:sldId id="267" r:id="rId7"/>
    <p:sldId id="265" r:id="rId8"/>
    <p:sldId id="262" r:id="rId9"/>
    <p:sldId id="294" r:id="rId10"/>
    <p:sldId id="260" r:id="rId11"/>
    <p:sldId id="261" r:id="rId12"/>
    <p:sldId id="280" r:id="rId13"/>
    <p:sldId id="279" r:id="rId14"/>
    <p:sldId id="270" r:id="rId15"/>
    <p:sldId id="273" r:id="rId16"/>
    <p:sldId id="286" r:id="rId17"/>
    <p:sldId id="271" r:id="rId18"/>
    <p:sldId id="276" r:id="rId19"/>
    <p:sldId id="274" r:id="rId20"/>
    <p:sldId id="263" r:id="rId21"/>
    <p:sldId id="268" r:id="rId22"/>
    <p:sldId id="275" r:id="rId23"/>
    <p:sldId id="278" r:id="rId24"/>
    <p:sldId id="277" r:id="rId25"/>
    <p:sldId id="301" r:id="rId26"/>
    <p:sldId id="282" r:id="rId27"/>
    <p:sldId id="283" r:id="rId28"/>
    <p:sldId id="284" r:id="rId29"/>
    <p:sldId id="285" r:id="rId30"/>
    <p:sldId id="300" r:id="rId31"/>
    <p:sldId id="296" r:id="rId32"/>
    <p:sldId id="297" r:id="rId33"/>
    <p:sldId id="302" r:id="rId34"/>
    <p:sldId id="299" r:id="rId35"/>
    <p:sldId id="292" r:id="rId36"/>
    <p:sldId id="293" r:id="rId37"/>
    <p:sldId id="298" r:id="rId38"/>
    <p:sldId id="289" r:id="rId39"/>
    <p:sldId id="281" r:id="rId40"/>
    <p:sldId id="303" r:id="rId41"/>
    <p:sldId id="304" r:id="rId42"/>
    <p:sldId id="30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9" autoAdjust="0"/>
    <p:restoredTop sz="94291" autoAdjust="0"/>
  </p:normalViewPr>
  <p:slideViewPr>
    <p:cSldViewPr snapToGrid="0">
      <p:cViewPr varScale="1">
        <p:scale>
          <a:sx n="72" d="100"/>
          <a:sy n="72" d="100"/>
        </p:scale>
        <p:origin x="678" y="78"/>
      </p:cViewPr>
      <p:guideLst/>
    </p:cSldViewPr>
  </p:slideViewPr>
  <p:notesTextViewPr>
    <p:cViewPr>
      <p:scale>
        <a:sx n="1" d="1"/>
        <a:sy n="1" d="1"/>
      </p:scale>
      <p:origin x="0" y="0"/>
    </p:cViewPr>
  </p:notesTextViewPr>
  <p:sorterViewPr>
    <p:cViewPr varScale="1">
      <p:scale>
        <a:sx n="1" d="1"/>
        <a:sy n="1" d="1"/>
      </p:scale>
      <p:origin x="0" y="-127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6T23:01:08.2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0 358,'92'-5,"172"-30,-148 16,-110 18,428-73,-358 62,95-2,42-7,84-18,-234 30,272-52,-225 39,0 4,1 5,191 3,-181 8,-53 0,0 3,82 11,-110-4,47 17,-58-15,1-2,0 0,52 4,346-9,-205-6,530 3,-713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6T23:01:18.3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0 198,'749'0,"-724"-1,0-2,0-1,-1-1,1-1,24-10,-13 5,43-8,32 7,0 5,156 9,-77 2,888-4,-1013-3,79-14,-77 8,72-2,1111 13,-1214 0,0 1,36 9,50 5,-60-14,75-7,-106 1,-1-1,0-1,-1-2,40-13,-68 20,-1 0,1-1,0 1,0 0,0-1,0 1,-1 0,1-1,0 1,0-1,-1 1,1-1,0 0,-1 1,1-1,-1 0,1 1,-1-1,1 0,0-1,-10-8,-34-4,37 12,-38-9,-1 2,-1 2,1 2,-57 0,577 4,-282 4,-362 15,129-12,-5 0,-4-1,1 2,0 2,1 3,-82 30,96-23,30-16,0-1,0 0,0 0,0 1,0-2,0 1,0 0,-1-1,1 0,-1 1,1-1,-1-1,0 1,1 0,-1-1,0 0,1 0,-1 0,0 0,1-1,-1 1,1-1,-1 0,-5-2,-58-42,35 22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6T22:40:41.5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1 202,'800'0,"-770"-2,1-1,-1-2,0-1,0-1,47-18,-31 10,-16 8,0 1,56-5,0 1,-6-2,-18 4,90-25,-96 18,1 2,0 4,92-5,177 15,-131 2,-118-4,93 3,-143 4,-8 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6T22:40:46.7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42,'0'-1,"1"0,-1 0,1 0,0 0,-1 0,1 0,0 0,0 0,0 0,0 1,-1-1,1 0,0 1,1-1,-1 0,0 1,0-1,0 1,0 0,0-1,0 1,1 0,-1 0,0 0,1-1,42-4,-35 4,783-18,-519 23,1045-4,-1281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16T22:40:48.2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47AD25-ABFD-4129-A433-89E6351F0AA8}"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069395-3CE8-4B05-84D2-BC82C371CC68}" type="slidenum">
              <a:rPr lang="en-US" smtClean="0"/>
              <a:t>‹#›</a:t>
            </a:fld>
            <a:endParaRPr lang="en-US"/>
          </a:p>
        </p:txBody>
      </p:sp>
    </p:spTree>
    <p:extLst>
      <p:ext uri="{BB962C8B-B14F-4D97-AF65-F5344CB8AC3E}">
        <p14:creationId xmlns:p14="http://schemas.microsoft.com/office/powerpoint/2010/main" val="88514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069395-3CE8-4B05-84D2-BC82C371CC68}" type="slidenum">
              <a:rPr lang="en-US" smtClean="0"/>
              <a:t>7</a:t>
            </a:fld>
            <a:endParaRPr lang="en-US"/>
          </a:p>
        </p:txBody>
      </p:sp>
    </p:spTree>
    <p:extLst>
      <p:ext uri="{BB962C8B-B14F-4D97-AF65-F5344CB8AC3E}">
        <p14:creationId xmlns:p14="http://schemas.microsoft.com/office/powerpoint/2010/main" val="2865118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81422-CF18-0207-7B9E-9BCF95A9C6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D562E9-243A-46D2-5C59-0E8AE624B1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3F735F-8C8A-D3CC-2173-EE10E26598B2}"/>
              </a:ext>
            </a:extLst>
          </p:cNvPr>
          <p:cNvSpPr>
            <a:spLocks noGrp="1"/>
          </p:cNvSpPr>
          <p:nvPr>
            <p:ph type="dt" sz="half" idx="10"/>
          </p:nvPr>
        </p:nvSpPr>
        <p:spPr/>
        <p:txBody>
          <a:bodyPr/>
          <a:lstStyle/>
          <a:p>
            <a:fld id="{B93F1722-7DE4-4847-AE53-AC1E7BAE2B1A}" type="datetime1">
              <a:rPr lang="en-US" smtClean="0"/>
              <a:t>5/13/2025</a:t>
            </a:fld>
            <a:endParaRPr lang="en-US"/>
          </a:p>
        </p:txBody>
      </p:sp>
      <p:sp>
        <p:nvSpPr>
          <p:cNvPr id="5" name="Footer Placeholder 4">
            <a:extLst>
              <a:ext uri="{FF2B5EF4-FFF2-40B4-BE49-F238E27FC236}">
                <a16:creationId xmlns:a16="http://schemas.microsoft.com/office/drawing/2014/main" id="{C233D03E-69FC-CE63-52CD-E79F897A5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8BBE52-E08B-0E99-C328-629C06A64719}"/>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83221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3092-87EC-B3C1-5A5D-43FE3209F0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0B1B4C-0374-FF7F-D75E-5E5A3265C4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41936A-40D9-A504-5063-A82D1368ACCC}"/>
              </a:ext>
            </a:extLst>
          </p:cNvPr>
          <p:cNvSpPr>
            <a:spLocks noGrp="1"/>
          </p:cNvSpPr>
          <p:nvPr>
            <p:ph type="dt" sz="half" idx="10"/>
          </p:nvPr>
        </p:nvSpPr>
        <p:spPr/>
        <p:txBody>
          <a:bodyPr/>
          <a:lstStyle/>
          <a:p>
            <a:fld id="{BEB2FDA5-A0CD-4CE8-B1E4-D15A7209157F}" type="datetime1">
              <a:rPr lang="en-US" smtClean="0"/>
              <a:t>5/13/2025</a:t>
            </a:fld>
            <a:endParaRPr lang="en-US"/>
          </a:p>
        </p:txBody>
      </p:sp>
      <p:sp>
        <p:nvSpPr>
          <p:cNvPr id="5" name="Footer Placeholder 4">
            <a:extLst>
              <a:ext uri="{FF2B5EF4-FFF2-40B4-BE49-F238E27FC236}">
                <a16:creationId xmlns:a16="http://schemas.microsoft.com/office/drawing/2014/main" id="{53411003-90A0-DAF6-D9B3-072DBEBDF6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6CC6D5-88D5-810C-266D-7176912A25EB}"/>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2675763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5857-32EE-FDD5-97E5-EF6534F80A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6CE2F7-53FE-7A74-B82C-ACBE4C2FBD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9216D6-13F5-B478-D4EB-C1B2ACBE475E}"/>
              </a:ext>
            </a:extLst>
          </p:cNvPr>
          <p:cNvSpPr>
            <a:spLocks noGrp="1"/>
          </p:cNvSpPr>
          <p:nvPr>
            <p:ph type="dt" sz="half" idx="10"/>
          </p:nvPr>
        </p:nvSpPr>
        <p:spPr/>
        <p:txBody>
          <a:bodyPr/>
          <a:lstStyle/>
          <a:p>
            <a:fld id="{E01A0DC9-7C9F-4D74-88A3-C74675E8281F}" type="datetime1">
              <a:rPr lang="en-US" smtClean="0"/>
              <a:t>5/13/2025</a:t>
            </a:fld>
            <a:endParaRPr lang="en-US"/>
          </a:p>
        </p:txBody>
      </p:sp>
      <p:sp>
        <p:nvSpPr>
          <p:cNvPr id="5" name="Footer Placeholder 4">
            <a:extLst>
              <a:ext uri="{FF2B5EF4-FFF2-40B4-BE49-F238E27FC236}">
                <a16:creationId xmlns:a16="http://schemas.microsoft.com/office/drawing/2014/main" id="{23D3E9C7-888C-979C-A32B-6F20040927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E69029-0FCB-C61F-FAFF-6A192C884A2A}"/>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461641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585B-F3AA-F2A2-BED1-10955908F6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2B6448-8591-CE78-5965-0F2FF7CADD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FC0DE0-40F6-B7F2-7596-F19655F18D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886BB1-C5F6-7630-C653-11935C1C7822}"/>
              </a:ext>
            </a:extLst>
          </p:cNvPr>
          <p:cNvSpPr>
            <a:spLocks noGrp="1"/>
          </p:cNvSpPr>
          <p:nvPr>
            <p:ph type="dt" sz="half" idx="10"/>
          </p:nvPr>
        </p:nvSpPr>
        <p:spPr/>
        <p:txBody>
          <a:bodyPr/>
          <a:lstStyle/>
          <a:p>
            <a:fld id="{B5A97B57-91F2-49EC-9C5F-ED74FF6DF0C3}" type="datetime1">
              <a:rPr lang="en-US" smtClean="0"/>
              <a:t>5/13/2025</a:t>
            </a:fld>
            <a:endParaRPr lang="en-US"/>
          </a:p>
        </p:txBody>
      </p:sp>
      <p:sp>
        <p:nvSpPr>
          <p:cNvPr id="6" name="Footer Placeholder 5">
            <a:extLst>
              <a:ext uri="{FF2B5EF4-FFF2-40B4-BE49-F238E27FC236}">
                <a16:creationId xmlns:a16="http://schemas.microsoft.com/office/drawing/2014/main" id="{B0CFA311-6C04-A7E3-A8D0-F8F4620AF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E32C0-7A08-4814-F794-623076890F3E}"/>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1380213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F559-B0AE-06F9-8B63-33AEF91B14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BFCC7E-255F-1984-B922-9AB47AC76A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2F7C7A-F0B5-DC8C-F292-4804716695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EDC0F0-9AC8-5267-CB52-6F316BB044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42A808-B677-44AE-29F5-917F57B342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8974DC-0C1B-39C6-7E96-F7F232F067C4}"/>
              </a:ext>
            </a:extLst>
          </p:cNvPr>
          <p:cNvSpPr>
            <a:spLocks noGrp="1"/>
          </p:cNvSpPr>
          <p:nvPr>
            <p:ph type="dt" sz="half" idx="10"/>
          </p:nvPr>
        </p:nvSpPr>
        <p:spPr/>
        <p:txBody>
          <a:bodyPr/>
          <a:lstStyle/>
          <a:p>
            <a:fld id="{C6BA8A5D-B8E9-4DC1-83B7-4CFBC7085F21}" type="datetime1">
              <a:rPr lang="en-US" smtClean="0"/>
              <a:t>5/13/2025</a:t>
            </a:fld>
            <a:endParaRPr lang="en-US"/>
          </a:p>
        </p:txBody>
      </p:sp>
      <p:sp>
        <p:nvSpPr>
          <p:cNvPr id="8" name="Footer Placeholder 7">
            <a:extLst>
              <a:ext uri="{FF2B5EF4-FFF2-40B4-BE49-F238E27FC236}">
                <a16:creationId xmlns:a16="http://schemas.microsoft.com/office/drawing/2014/main" id="{51B649EE-20BA-F2D8-5906-DF55BB2926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ED0002-16E4-D2F3-FF1B-CF00B6FC7733}"/>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466721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EA00-0793-90E5-7DA4-6AB7453559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362118-25DC-D1B8-014D-41198EE95D45}"/>
              </a:ext>
            </a:extLst>
          </p:cNvPr>
          <p:cNvSpPr>
            <a:spLocks noGrp="1"/>
          </p:cNvSpPr>
          <p:nvPr>
            <p:ph type="dt" sz="half" idx="10"/>
          </p:nvPr>
        </p:nvSpPr>
        <p:spPr/>
        <p:txBody>
          <a:bodyPr/>
          <a:lstStyle/>
          <a:p>
            <a:fld id="{4B0B1535-C930-4D25-ADB8-6F3331B9AB06}" type="datetime1">
              <a:rPr lang="en-US" smtClean="0"/>
              <a:t>5/13/2025</a:t>
            </a:fld>
            <a:endParaRPr lang="en-US"/>
          </a:p>
        </p:txBody>
      </p:sp>
      <p:sp>
        <p:nvSpPr>
          <p:cNvPr id="4" name="Footer Placeholder 3">
            <a:extLst>
              <a:ext uri="{FF2B5EF4-FFF2-40B4-BE49-F238E27FC236}">
                <a16:creationId xmlns:a16="http://schemas.microsoft.com/office/drawing/2014/main" id="{184C5200-0A7C-B209-3AF8-A723CA39BF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A7051D-060B-FCBC-A690-2D91D7D5A21E}"/>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335218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EC104-C258-A546-7AF7-73431AF26F06}"/>
              </a:ext>
            </a:extLst>
          </p:cNvPr>
          <p:cNvSpPr>
            <a:spLocks noGrp="1"/>
          </p:cNvSpPr>
          <p:nvPr>
            <p:ph type="dt" sz="half" idx="10"/>
          </p:nvPr>
        </p:nvSpPr>
        <p:spPr/>
        <p:txBody>
          <a:bodyPr/>
          <a:lstStyle/>
          <a:p>
            <a:fld id="{6C9C1BE4-7531-40B9-B054-A4EEE5D7EA2F}" type="datetime1">
              <a:rPr lang="en-US" smtClean="0"/>
              <a:t>5/13/2025</a:t>
            </a:fld>
            <a:endParaRPr lang="en-US"/>
          </a:p>
        </p:txBody>
      </p:sp>
      <p:sp>
        <p:nvSpPr>
          <p:cNvPr id="3" name="Footer Placeholder 2">
            <a:extLst>
              <a:ext uri="{FF2B5EF4-FFF2-40B4-BE49-F238E27FC236}">
                <a16:creationId xmlns:a16="http://schemas.microsoft.com/office/drawing/2014/main" id="{99212A2D-7A5F-B957-6020-B5C0D2174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2E03CC-0F0B-08FC-A18D-12D2F9E4D03A}"/>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2283376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AB3B-4B71-296D-019F-58F8D181D1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DA3FD1-17C1-854F-EA9C-E0F522586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CF20F7-5F9B-48AB-3506-ADD4A6BB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280568-330D-98C6-89F3-A81E7093114F}"/>
              </a:ext>
            </a:extLst>
          </p:cNvPr>
          <p:cNvSpPr>
            <a:spLocks noGrp="1"/>
          </p:cNvSpPr>
          <p:nvPr>
            <p:ph type="dt" sz="half" idx="10"/>
          </p:nvPr>
        </p:nvSpPr>
        <p:spPr/>
        <p:txBody>
          <a:bodyPr/>
          <a:lstStyle/>
          <a:p>
            <a:fld id="{282850A6-EB79-4B19-BD7E-179AB1315C6F}" type="datetime1">
              <a:rPr lang="en-US" smtClean="0"/>
              <a:t>5/13/2025</a:t>
            </a:fld>
            <a:endParaRPr lang="en-US"/>
          </a:p>
        </p:txBody>
      </p:sp>
      <p:sp>
        <p:nvSpPr>
          <p:cNvPr id="6" name="Footer Placeholder 5">
            <a:extLst>
              <a:ext uri="{FF2B5EF4-FFF2-40B4-BE49-F238E27FC236}">
                <a16:creationId xmlns:a16="http://schemas.microsoft.com/office/drawing/2014/main" id="{2D7514ED-5D65-4D6A-CBBF-42C9E7CCD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490A63-67E6-AB01-C284-373E23AAA77D}"/>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357691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CDBA-EEBD-C3F6-1219-B4846F09E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EE46B2-966B-286D-34D5-6A3D3A1027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6943CC-1611-723C-15F1-645FB1AF03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1093C5-C4E5-0024-47F8-9413CF0FD32B}"/>
              </a:ext>
            </a:extLst>
          </p:cNvPr>
          <p:cNvSpPr>
            <a:spLocks noGrp="1"/>
          </p:cNvSpPr>
          <p:nvPr>
            <p:ph type="dt" sz="half" idx="10"/>
          </p:nvPr>
        </p:nvSpPr>
        <p:spPr/>
        <p:txBody>
          <a:bodyPr/>
          <a:lstStyle/>
          <a:p>
            <a:fld id="{E1CEA5F2-5DF5-4B5D-AF35-33840E03E3C8}" type="datetime1">
              <a:rPr lang="en-US" smtClean="0"/>
              <a:t>5/13/2025</a:t>
            </a:fld>
            <a:endParaRPr lang="en-US"/>
          </a:p>
        </p:txBody>
      </p:sp>
      <p:sp>
        <p:nvSpPr>
          <p:cNvPr id="6" name="Footer Placeholder 5">
            <a:extLst>
              <a:ext uri="{FF2B5EF4-FFF2-40B4-BE49-F238E27FC236}">
                <a16:creationId xmlns:a16="http://schemas.microsoft.com/office/drawing/2014/main" id="{7622ABF4-45B8-79C9-14B9-FE67998038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701894-71C7-5940-4046-C9D8CB302490}"/>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1291136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27E9-FD08-44DF-4186-8C22DB4C83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C2F581-BE9B-0BB9-FA35-EC552D115B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02E55-61A3-BBFC-6CD0-5B985D95AA4F}"/>
              </a:ext>
            </a:extLst>
          </p:cNvPr>
          <p:cNvSpPr>
            <a:spLocks noGrp="1"/>
          </p:cNvSpPr>
          <p:nvPr>
            <p:ph type="dt" sz="half" idx="10"/>
          </p:nvPr>
        </p:nvSpPr>
        <p:spPr/>
        <p:txBody>
          <a:bodyPr/>
          <a:lstStyle/>
          <a:p>
            <a:fld id="{A7C89F69-FAC8-422B-B50E-4E6779FADCF3}" type="datetime1">
              <a:rPr lang="en-US" smtClean="0"/>
              <a:t>5/13/2025</a:t>
            </a:fld>
            <a:endParaRPr lang="en-US"/>
          </a:p>
        </p:txBody>
      </p:sp>
      <p:sp>
        <p:nvSpPr>
          <p:cNvPr id="5" name="Footer Placeholder 4">
            <a:extLst>
              <a:ext uri="{FF2B5EF4-FFF2-40B4-BE49-F238E27FC236}">
                <a16:creationId xmlns:a16="http://schemas.microsoft.com/office/drawing/2014/main" id="{D034EDE6-A98B-4B7F-97BA-495772FC8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31114-8DF4-8634-7C06-077EE7521A15}"/>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90535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C1AB3A-895E-1ECE-C3D6-7E05B28E75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552C66-7A92-1194-102F-964C4B490B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F9A1D9-09A5-2D35-C3C0-2CCB7915A046}"/>
              </a:ext>
            </a:extLst>
          </p:cNvPr>
          <p:cNvSpPr>
            <a:spLocks noGrp="1"/>
          </p:cNvSpPr>
          <p:nvPr>
            <p:ph type="dt" sz="half" idx="10"/>
          </p:nvPr>
        </p:nvSpPr>
        <p:spPr/>
        <p:txBody>
          <a:bodyPr/>
          <a:lstStyle/>
          <a:p>
            <a:fld id="{F43966AC-7DBA-43BF-9D04-ACEC31D03402}" type="datetime1">
              <a:rPr lang="en-US" smtClean="0"/>
              <a:t>5/13/2025</a:t>
            </a:fld>
            <a:endParaRPr lang="en-US"/>
          </a:p>
        </p:txBody>
      </p:sp>
      <p:sp>
        <p:nvSpPr>
          <p:cNvPr id="5" name="Footer Placeholder 4">
            <a:extLst>
              <a:ext uri="{FF2B5EF4-FFF2-40B4-BE49-F238E27FC236}">
                <a16:creationId xmlns:a16="http://schemas.microsoft.com/office/drawing/2014/main" id="{279EC2F5-C4B9-7EBB-C993-A1FE98825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935B4-BAE4-4B06-5B1F-C820BE731F99}"/>
              </a:ext>
            </a:extLst>
          </p:cNvPr>
          <p:cNvSpPr>
            <a:spLocks noGrp="1"/>
          </p:cNvSpPr>
          <p:nvPr>
            <p:ph type="sldNum" sz="quarter" idx="12"/>
          </p:nvPr>
        </p:nvSpPr>
        <p:spPr/>
        <p:txBody>
          <a:bodyPr/>
          <a:lstStyle/>
          <a:p>
            <a:fld id="{6B8299A8-ECB5-4C93-9846-A5E2DB9462F4}" type="slidenum">
              <a:rPr lang="en-US" smtClean="0"/>
              <a:t>‹#›</a:t>
            </a:fld>
            <a:endParaRPr lang="en-US"/>
          </a:p>
        </p:txBody>
      </p:sp>
    </p:spTree>
    <p:extLst>
      <p:ext uri="{BB962C8B-B14F-4D97-AF65-F5344CB8AC3E}">
        <p14:creationId xmlns:p14="http://schemas.microsoft.com/office/powerpoint/2010/main" val="3215718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8E2C10-E56F-D160-93C9-C63929922D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E215A2-D9A9-65AF-F80A-7EE9EBF981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CA752-9338-5A58-4465-40B405DE49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FCCAA-6584-47DA-8C2B-0DCD926CF739}" type="datetime1">
              <a:rPr lang="en-US" smtClean="0"/>
              <a:t>5/13/2025</a:t>
            </a:fld>
            <a:endParaRPr lang="en-US"/>
          </a:p>
        </p:txBody>
      </p:sp>
      <p:sp>
        <p:nvSpPr>
          <p:cNvPr id="5" name="Footer Placeholder 4">
            <a:extLst>
              <a:ext uri="{FF2B5EF4-FFF2-40B4-BE49-F238E27FC236}">
                <a16:creationId xmlns:a16="http://schemas.microsoft.com/office/drawing/2014/main" id="{479ACE6D-7566-A9CA-394C-B7CA93E6C5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7847E-376B-8A37-DC6F-A7337AA1C7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299A8-ECB5-4C93-9846-A5E2DB9462F4}" type="slidenum">
              <a:rPr lang="en-US" smtClean="0"/>
              <a:t>‹#›</a:t>
            </a:fld>
            <a:endParaRPr lang="en-US"/>
          </a:p>
        </p:txBody>
      </p:sp>
    </p:spTree>
    <p:extLst>
      <p:ext uri="{BB962C8B-B14F-4D97-AF65-F5344CB8AC3E}">
        <p14:creationId xmlns:p14="http://schemas.microsoft.com/office/powerpoint/2010/main" val="1105809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bin"/><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9.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8.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9.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bin"/></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bin"/></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bin"/></Relationships>
</file>

<file path=ppt/slides/_rels/slide16.xml.rels><?xml version="1.0" encoding="UTF-8" standalone="yes"?>
<Relationships xmlns="http://schemas.openxmlformats.org/package/2006/relationships"><Relationship Id="rId8" Type="http://schemas.openxmlformats.org/officeDocument/2006/relationships/image" Target="../media/image1.bin"/><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4.emf"/><Relationship Id="rId1" Type="http://schemas.openxmlformats.org/officeDocument/2006/relationships/slideLayout" Target="../slideLayouts/slideLayout2.xml"/><Relationship Id="rId4" Type="http://schemas.openxmlformats.org/officeDocument/2006/relationships/image" Target="../media/image1.bin"/></Relationships>
</file>

<file path=ppt/slides/_rels/slide18.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290.png"/><Relationship Id="rId3" Type="http://schemas.openxmlformats.org/officeDocument/2006/relationships/image" Target="../media/image27.png"/><Relationship Id="rId7" Type="http://schemas.openxmlformats.org/officeDocument/2006/relationships/image" Target="../media/image1.bin"/><Relationship Id="rId12" Type="http://schemas.openxmlformats.org/officeDocument/2006/relationships/customXml" Target="../ink/ink5.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hyperlink" Target="https://www.simonandschuster.com/authors/Stacey-Colino/151912731" TargetMode="External"/><Relationship Id="rId11" Type="http://schemas.openxmlformats.org/officeDocument/2006/relationships/image" Target="../media/image280.png"/><Relationship Id="rId5" Type="http://schemas.openxmlformats.org/officeDocument/2006/relationships/hyperlink" Target="https://www.simonandschuster.com/authors/Shanna-H-Swan/151912687" TargetMode="External"/><Relationship Id="rId10" Type="http://schemas.openxmlformats.org/officeDocument/2006/relationships/customXml" Target="../ink/ink4.xml"/><Relationship Id="rId4" Type="http://schemas.openxmlformats.org/officeDocument/2006/relationships/image" Target="../media/image28.jpeg"/><Relationship Id="rId9" Type="http://schemas.openxmlformats.org/officeDocument/2006/relationships/image" Target="../media/image270.png"/></Relationships>
</file>

<file path=ppt/slides/_rels/slide20.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google.com/search?client=firefox-b-1-d&amp;cs=0&amp;sca_esv=b703f1cd0674f892&amp;sxsrf=AHTn8zrd5yiZtaIUb5TA133e9jhRsjl2Wg%3A1747081625680&amp;q=Polybrominated+Diphenyl+Ethers+%28PBDEs%29&amp;sa=X&amp;ved=2ahUKEwjIz8Kd4p6NAxVaMlkFHcgnEYoQxccNegQIKRAB&amp;mstk=AUtExfAAncRUmebCV0VrXwj_GC6XafU-EStkzwFNaficZFXw2mnL5jeeguBPJaFf7gqSJtJPtyq9reswDdvB--teIEqsPtOl1xK8Yf1hwXpawoQzf0lbeOb_nQJnmy_cibpLUQDPJZaQANXhhU_dTvJBYYwGxuYWbw8ho_NPYdyNOCqrfLtybSlRGnOd02FY1Ovt-5EPWewez3tonmDIh2MlbKA3Ri7NeC8zTwF0lKAS9D56r3BERLKzte2DheR9g9yalXCtWwWy0gmiVwMJ5Pf-CcUq&amp;csui=3"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hyperlink" Target="https://www.economist.com/leaders/2025/04/16/dont-overlook-the-many-benefits-of-plastics"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algenesislabs.co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hyperlink" Target="https://www.newscientist.com/definition/biochemistry/"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hyperlink" Target="https://www.amazon.com/Stacey-Colino/e/B00P20XUB4/ref=dp_byline_cont_book_2" TargetMode="External"/><Relationship Id="rId7" Type="http://schemas.openxmlformats.org/officeDocument/2006/relationships/image" Target="../media/image31.png"/><Relationship Id="rId2" Type="http://schemas.openxmlformats.org/officeDocument/2006/relationships/hyperlink" Target="https://www.amazon.com/Shanna-H-Swan/e/B08NTMS5KL/ref=dp_byline_cont_book_1" TargetMode="External"/><Relationship Id="rId1" Type="http://schemas.openxmlformats.org/officeDocument/2006/relationships/slideLayout" Target="../slideLayouts/slideLayout2.xml"/><Relationship Id="rId6" Type="http://schemas.openxmlformats.org/officeDocument/2006/relationships/image" Target="../media/image1.bin"/><Relationship Id="rId5" Type="http://schemas.openxmlformats.org/officeDocument/2006/relationships/hyperlink" Target="https://doi.org/10.1126/science.ado1782" TargetMode="External"/><Relationship Id="rId4" Type="http://schemas.openxmlformats.org/officeDocument/2006/relationships/hyperlink" Target="https://doi.org/10.1016/j.jhazmat.2025.137231"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yahoo.com/news/popular-kitchen-brand-accused-deceptive-202053687.html" TargetMode="External"/><Relationship Id="rId1" Type="http://schemas.openxmlformats.org/officeDocument/2006/relationships/slideLayout" Target="../slideLayouts/slideLayout2.xml"/><Relationship Id="rId4" Type="http://schemas.openxmlformats.org/officeDocument/2006/relationships/image" Target="../media/image1.bin"/></Relationships>
</file>

<file path=ppt/slides/_rels/slide42.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hyperlink" Target="https://www.yahoo.com/news/popular-kitchen-brand-accused-deceptive-202053687.html"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A314-8BAB-15F1-6F78-46A23489CB87}"/>
              </a:ext>
            </a:extLst>
          </p:cNvPr>
          <p:cNvSpPr>
            <a:spLocks noGrp="1"/>
          </p:cNvSpPr>
          <p:nvPr>
            <p:ph type="ctrTitle"/>
          </p:nvPr>
        </p:nvSpPr>
        <p:spPr>
          <a:xfrm>
            <a:off x="196948" y="1223889"/>
            <a:ext cx="11887200" cy="2205112"/>
          </a:xfrm>
        </p:spPr>
        <p:txBody>
          <a:bodyPr>
            <a:normAutofit/>
          </a:bodyPr>
          <a:lstStyle/>
          <a:p>
            <a:r>
              <a:rPr lang="en-US" sz="4800" b="1" dirty="0"/>
              <a:t>Scoping the Risks of Micro- and Nano-Plastics </a:t>
            </a:r>
            <a:br>
              <a:rPr lang="en-US" sz="4800" b="1" dirty="0"/>
            </a:br>
            <a:r>
              <a:rPr lang="en-US" sz="3600" b="1" dirty="0"/>
              <a:t>Global Health, Human Reproduction and </a:t>
            </a:r>
            <a:br>
              <a:rPr lang="en-US" sz="3600" b="1" dirty="0"/>
            </a:br>
            <a:r>
              <a:rPr lang="en-US" sz="3600" b="1" dirty="0"/>
              <a:t>Possibly Wider Implications</a:t>
            </a:r>
            <a:r>
              <a:rPr lang="en-US" sz="4000" dirty="0">
                <a:solidFill>
                  <a:schemeClr val="accent1"/>
                </a:solidFill>
              </a:rPr>
              <a:t>*</a:t>
            </a:r>
            <a:r>
              <a:rPr lang="en-US" sz="4000" dirty="0"/>
              <a:t> </a:t>
            </a:r>
          </a:p>
        </p:txBody>
      </p:sp>
      <p:sp>
        <p:nvSpPr>
          <p:cNvPr id="3" name="Subtitle 2">
            <a:extLst>
              <a:ext uri="{FF2B5EF4-FFF2-40B4-BE49-F238E27FC236}">
                <a16:creationId xmlns:a16="http://schemas.microsoft.com/office/drawing/2014/main" id="{93BC8AB5-0876-9A61-DA29-4BF12636E375}"/>
              </a:ext>
            </a:extLst>
          </p:cNvPr>
          <p:cNvSpPr>
            <a:spLocks noGrp="1"/>
          </p:cNvSpPr>
          <p:nvPr>
            <p:ph type="subTitle" idx="1"/>
          </p:nvPr>
        </p:nvSpPr>
        <p:spPr>
          <a:xfrm>
            <a:off x="1524000" y="4074695"/>
            <a:ext cx="9144000" cy="1389187"/>
          </a:xfrm>
        </p:spPr>
        <p:txBody>
          <a:bodyPr>
            <a:normAutofit fontScale="85000" lnSpcReduction="20000"/>
          </a:bodyPr>
          <a:lstStyle/>
          <a:p>
            <a:r>
              <a:rPr lang="en-US" dirty="0"/>
              <a:t>Ok Pannenborg and Richard </a:t>
            </a:r>
            <a:r>
              <a:rPr lang="en-US" dirty="0" err="1"/>
              <a:t>Seifman</a:t>
            </a:r>
            <a:endParaRPr lang="en-US" dirty="0"/>
          </a:p>
          <a:p>
            <a:r>
              <a:rPr lang="en-US" dirty="0"/>
              <a:t>Greenspring Community, Springfield, VA</a:t>
            </a:r>
          </a:p>
          <a:p>
            <a:r>
              <a:rPr lang="en-US" dirty="0"/>
              <a:t>Earth Keepers</a:t>
            </a:r>
          </a:p>
          <a:p>
            <a:r>
              <a:rPr lang="en-US" dirty="0"/>
              <a:t>May 15, 2025</a:t>
            </a:r>
          </a:p>
        </p:txBody>
      </p:sp>
      <p:sp>
        <p:nvSpPr>
          <p:cNvPr id="4" name="TextBox 3">
            <a:extLst>
              <a:ext uri="{FF2B5EF4-FFF2-40B4-BE49-F238E27FC236}">
                <a16:creationId xmlns:a16="http://schemas.microsoft.com/office/drawing/2014/main" id="{E7E4FCC6-2784-F5D5-C5F3-2513E9680187}"/>
              </a:ext>
            </a:extLst>
          </p:cNvPr>
          <p:cNvSpPr txBox="1"/>
          <p:nvPr/>
        </p:nvSpPr>
        <p:spPr>
          <a:xfrm>
            <a:off x="0" y="6109576"/>
            <a:ext cx="13074316" cy="1015663"/>
          </a:xfrm>
          <a:prstGeom prst="rect">
            <a:avLst/>
          </a:prstGeom>
          <a:noFill/>
        </p:spPr>
        <p:txBody>
          <a:bodyPr wrap="square" rtlCol="0">
            <a:spAutoFit/>
          </a:bodyPr>
          <a:lstStyle/>
          <a:p>
            <a:pPr algn="l"/>
            <a:r>
              <a:rPr lang="en-US" sz="2400" b="1" i="1" dirty="0">
                <a:solidFill>
                  <a:schemeClr val="accent1"/>
                </a:solidFill>
              </a:rPr>
              <a:t>*</a:t>
            </a:r>
            <a:r>
              <a:rPr lang="en-US" i="1" dirty="0"/>
              <a:t>From</a:t>
            </a:r>
            <a:r>
              <a:rPr lang="en-US" dirty="0"/>
              <a:t>: Ok Pannenborg and Richard </a:t>
            </a:r>
            <a:r>
              <a:rPr lang="en-US" dirty="0" err="1"/>
              <a:t>Seifman</a:t>
            </a:r>
            <a:r>
              <a:rPr lang="en-US" dirty="0"/>
              <a:t>, </a:t>
            </a:r>
            <a:r>
              <a:rPr lang="en-US" b="1" dirty="0">
                <a:solidFill>
                  <a:srgbClr val="C00000"/>
                </a:solidFill>
              </a:rPr>
              <a:t>The Plastic Pandemic – Diseases of Unknown Origin,  declining Fertility and Wider Implications</a:t>
            </a:r>
            <a:r>
              <a:rPr lang="en-US" dirty="0"/>
              <a:t>, </a:t>
            </a:r>
            <a:r>
              <a:rPr lang="en-US" i="1" dirty="0"/>
              <a:t>Journal of Global, Public and One Health</a:t>
            </a:r>
            <a:r>
              <a:rPr lang="en-US" dirty="0"/>
              <a:t>, 2024, November 05, </a:t>
            </a:r>
            <a:r>
              <a:rPr lang="en-US" sz="1800" b="0" i="0" u="none" strike="noStrike" baseline="0" dirty="0">
                <a:solidFill>
                  <a:srgbClr val="000000"/>
                </a:solidFill>
                <a:latin typeface="Times New Roman" panose="02020603050405020304" pitchFamily="18" charset="0"/>
              </a:rPr>
              <a:t>DOI: 10.61034/JGPOH-2024-18, </a:t>
            </a:r>
            <a:r>
              <a:rPr lang="en-US" sz="1800" b="0" i="0" u="none" strike="noStrike" baseline="0" dirty="0">
                <a:solidFill>
                  <a:srgbClr val="0000FF"/>
                </a:solidFill>
                <a:latin typeface="Times New Roman" panose="02020603050405020304" pitchFamily="18" charset="0"/>
              </a:rPr>
              <a:t>https://jgpoh.com</a:t>
            </a:r>
            <a:r>
              <a:rPr lang="en-US" sz="1800" b="0" i="0" u="none" strike="noStrike" baseline="0" dirty="0">
                <a:solidFill>
                  <a:srgbClr val="000000"/>
                </a:solidFill>
                <a:latin typeface="Times New Roman" panose="02020603050405020304" pitchFamily="18" charset="0"/>
              </a:rPr>
              <a:t> </a:t>
            </a:r>
          </a:p>
          <a:p>
            <a:r>
              <a:rPr lang="en-US" dirty="0"/>
              <a:t> </a:t>
            </a:r>
          </a:p>
        </p:txBody>
      </p:sp>
      <p:pic>
        <p:nvPicPr>
          <p:cNvPr id="7" name="Picture 6">
            <a:extLst>
              <a:ext uri="{FF2B5EF4-FFF2-40B4-BE49-F238E27FC236}">
                <a16:creationId xmlns:a16="http://schemas.microsoft.com/office/drawing/2014/main" id="{DB090065-2FC3-AEEF-496A-710AE3CE4F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1711" cy="1015663"/>
          </a:xfrm>
          <a:prstGeom prst="rect">
            <a:avLst/>
          </a:prstGeom>
        </p:spPr>
      </p:pic>
    </p:spTree>
    <p:extLst>
      <p:ext uri="{BB962C8B-B14F-4D97-AF65-F5344CB8AC3E}">
        <p14:creationId xmlns:p14="http://schemas.microsoft.com/office/powerpoint/2010/main" val="1653005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1ED6-E50F-AD6F-D601-931FE594244B}"/>
              </a:ext>
            </a:extLst>
          </p:cNvPr>
          <p:cNvSpPr>
            <a:spLocks noGrp="1"/>
          </p:cNvSpPr>
          <p:nvPr>
            <p:ph type="title"/>
          </p:nvPr>
        </p:nvSpPr>
        <p:spPr>
          <a:xfrm>
            <a:off x="838200" y="-673768"/>
            <a:ext cx="10515600" cy="2139867"/>
          </a:xfrm>
        </p:spPr>
        <p:txBody>
          <a:bodyPr/>
          <a:lstStyle/>
          <a:p>
            <a:pPr algn="ctr"/>
            <a:r>
              <a:rPr lang="en-US" b="1" i="1" dirty="0">
                <a:solidFill>
                  <a:srgbClr val="C00000"/>
                </a:solidFill>
              </a:rPr>
              <a:t>Diagnostics: Five Main Messages</a:t>
            </a:r>
          </a:p>
        </p:txBody>
      </p:sp>
      <p:sp>
        <p:nvSpPr>
          <p:cNvPr id="3" name="Content Placeholder 2">
            <a:extLst>
              <a:ext uri="{FF2B5EF4-FFF2-40B4-BE49-F238E27FC236}">
                <a16:creationId xmlns:a16="http://schemas.microsoft.com/office/drawing/2014/main" id="{0DB0DF11-76AE-0E47-F922-426390692030}"/>
              </a:ext>
            </a:extLst>
          </p:cNvPr>
          <p:cNvSpPr>
            <a:spLocks noGrp="1"/>
          </p:cNvSpPr>
          <p:nvPr>
            <p:ph idx="1"/>
          </p:nvPr>
        </p:nvSpPr>
        <p:spPr>
          <a:xfrm>
            <a:off x="224589" y="962526"/>
            <a:ext cx="11855116" cy="5133474"/>
          </a:xfrm>
        </p:spPr>
        <p:txBody>
          <a:bodyPr>
            <a:normAutofit fontScale="70000" lnSpcReduction="20000"/>
          </a:bodyPr>
          <a:lstStyle/>
          <a:p>
            <a:pPr marL="0" indent="0">
              <a:buNone/>
            </a:pPr>
            <a:r>
              <a:rPr lang="en-US" sz="5100" dirty="0"/>
              <a:t>1. Prevalence of Plastics in environment and biological systems larger than assumed</a:t>
            </a:r>
          </a:p>
          <a:p>
            <a:pPr marL="0" indent="0">
              <a:buNone/>
            </a:pPr>
            <a:r>
              <a:rPr lang="en-US" sz="5100" dirty="0"/>
              <a:t>2. Micro- and Nano-Plastics (MNP*) present in all living organisms </a:t>
            </a:r>
            <a:r>
              <a:rPr lang="en-US" sz="4600" i="1" dirty="0"/>
              <a:t>(Cf: One Health)</a:t>
            </a:r>
          </a:p>
          <a:p>
            <a:pPr marL="0" indent="0">
              <a:buNone/>
            </a:pPr>
            <a:r>
              <a:rPr lang="en-US" sz="5100" dirty="0"/>
              <a:t>3. Growth of MNP correlates strongly with growth of modern diseases of unknown origin</a:t>
            </a:r>
          </a:p>
          <a:p>
            <a:pPr marL="0" indent="0">
              <a:buNone/>
            </a:pPr>
            <a:r>
              <a:rPr lang="en-US" sz="5100" dirty="0"/>
              <a:t>4. MNP among </a:t>
            </a:r>
            <a:r>
              <a:rPr lang="en-US" sz="5100" i="1" dirty="0"/>
              <a:t>causes</a:t>
            </a:r>
            <a:r>
              <a:rPr lang="en-US" sz="5100" dirty="0"/>
              <a:t> of decline of fertility – correlation with plastics introduction and distribution</a:t>
            </a:r>
          </a:p>
          <a:p>
            <a:pPr marL="0" indent="0">
              <a:buNone/>
            </a:pPr>
            <a:r>
              <a:rPr lang="en-US" sz="5100" dirty="0"/>
              <a:t>5. Life expectancy &amp; QALY reduction  worldwide at the end of life in combination with reduction of new life: reduction of global population</a:t>
            </a:r>
          </a:p>
          <a:p>
            <a:pPr marL="0" indent="0">
              <a:buNone/>
            </a:pPr>
            <a:endParaRPr lang="en-US" sz="5100" dirty="0"/>
          </a:p>
          <a:p>
            <a:pPr marL="0" indent="0">
              <a:buNone/>
            </a:pPr>
            <a:endParaRPr lang="en-US" sz="5100" dirty="0"/>
          </a:p>
          <a:p>
            <a:pPr marL="0" indent="0">
              <a:buNone/>
            </a:pPr>
            <a:endParaRPr lang="en-US" sz="5100" dirty="0"/>
          </a:p>
          <a:p>
            <a:pPr marL="0" indent="0">
              <a:buNone/>
            </a:pPr>
            <a:endParaRPr lang="en-US" dirty="0"/>
          </a:p>
          <a:p>
            <a:pPr marL="0" indent="0">
              <a:buNone/>
            </a:pPr>
            <a:endParaRPr lang="en-US" dirty="0"/>
          </a:p>
          <a:p>
            <a:pPr marL="0" indent="0">
              <a:buNone/>
            </a:pPr>
            <a:endParaRPr lang="en-US" sz="1900" dirty="0"/>
          </a:p>
          <a:p>
            <a:pPr marL="0" indent="0">
              <a:buNone/>
            </a:pPr>
            <a:endParaRPr lang="en-US" sz="1900" dirty="0"/>
          </a:p>
          <a:p>
            <a:pPr marL="0" indent="0">
              <a:buNone/>
            </a:pPr>
            <a:endParaRPr lang="en-US" sz="1900" dirty="0"/>
          </a:p>
          <a:p>
            <a:pPr marL="0" indent="0">
              <a:buNone/>
            </a:pPr>
            <a:endParaRPr lang="en-US" sz="1900" dirty="0"/>
          </a:p>
        </p:txBody>
      </p:sp>
      <p:sp>
        <p:nvSpPr>
          <p:cNvPr id="4" name="TextBox 3">
            <a:extLst>
              <a:ext uri="{FF2B5EF4-FFF2-40B4-BE49-F238E27FC236}">
                <a16:creationId xmlns:a16="http://schemas.microsoft.com/office/drawing/2014/main" id="{A35B5A5C-843B-337F-DB24-4EFE18947E28}"/>
              </a:ext>
            </a:extLst>
          </p:cNvPr>
          <p:cNvSpPr txBox="1"/>
          <p:nvPr/>
        </p:nvSpPr>
        <p:spPr>
          <a:xfrm>
            <a:off x="112295" y="5775158"/>
            <a:ext cx="6817893" cy="978729"/>
          </a:xfrm>
          <a:prstGeom prst="rect">
            <a:avLst/>
          </a:prstGeom>
          <a:noFill/>
        </p:spPr>
        <p:txBody>
          <a:bodyPr wrap="square" rtlCol="0">
            <a:spAutoFit/>
          </a:bodyPr>
          <a:lstStyle/>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NB: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Nanoplastics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&gt;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1 nm;  1 nanometer, nm = 1 billionth of a meter; </a:t>
            </a:r>
          </a:p>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Microplastics  </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&lt;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5</a:t>
            </a:r>
            <a:r>
              <a:rPr kumimoji="0" lang="en-US" sz="1600" b="0" i="0" u="none" strike="noStrike" kern="1200" cap="none" spc="0" normalizeH="0" baseline="0" noProof="0" dirty="0">
                <a:ln>
                  <a:noFill/>
                </a:ln>
                <a:solidFill>
                  <a:srgbClr val="001D35"/>
                </a:solidFill>
                <a:effectLst/>
                <a:uLnTx/>
                <a:uFillTx/>
                <a:latin typeface="Google Sans"/>
                <a:ea typeface="+mn-ea"/>
                <a:cs typeface="+mn-cs"/>
              </a:rPr>
              <a:t>mm;  1 micrometer [µm,</a:t>
            </a:r>
            <a:r>
              <a:rPr kumimoji="0" lang="en-US" sz="1600" b="1" i="0" u="none" strike="noStrike" kern="1200" cap="none" spc="0" normalizeH="0" baseline="0" noProof="0" dirty="0">
                <a:ln>
                  <a:noFill/>
                </a:ln>
                <a:solidFill>
                  <a:srgbClr val="001D35"/>
                </a:solidFill>
                <a:effectLst/>
                <a:uLnTx/>
                <a:uFillTx/>
                <a:latin typeface="Google Sans"/>
                <a:ea typeface="+mn-ea"/>
                <a:cs typeface="+mn-cs"/>
              </a:rPr>
              <a:t> </a:t>
            </a:r>
            <a:r>
              <a:rPr kumimoji="0" lang="en-US" sz="1600" b="0" i="0" u="none" strike="noStrike" kern="1200" cap="none" spc="0" normalizeH="0" baseline="0" noProof="0" dirty="0">
                <a:ln>
                  <a:noFill/>
                </a:ln>
                <a:solidFill>
                  <a:srgbClr val="001D35"/>
                </a:solidFill>
                <a:effectLst/>
                <a:uLnTx/>
                <a:uFillTx/>
                <a:latin typeface="Google Sans"/>
                <a:ea typeface="+mn-ea"/>
                <a:cs typeface="+mn-cs"/>
              </a:rPr>
              <a:t>mu] = 1 millionth of a meter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 </a:t>
            </a:r>
          </a:p>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Macroplastics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&gt;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5mm</a:t>
            </a:r>
          </a:p>
        </p:txBody>
      </p:sp>
      <p:sp>
        <p:nvSpPr>
          <p:cNvPr id="5" name="Slide Number Placeholder 4">
            <a:extLst>
              <a:ext uri="{FF2B5EF4-FFF2-40B4-BE49-F238E27FC236}">
                <a16:creationId xmlns:a16="http://schemas.microsoft.com/office/drawing/2014/main" id="{86E1F9A0-91C3-7E2B-7146-7107629407A9}"/>
              </a:ext>
            </a:extLst>
          </p:cNvPr>
          <p:cNvSpPr>
            <a:spLocks noGrp="1"/>
          </p:cNvSpPr>
          <p:nvPr>
            <p:ph type="sldNum" sz="quarter" idx="12"/>
          </p:nvPr>
        </p:nvSpPr>
        <p:spPr/>
        <p:txBody>
          <a:bodyPr/>
          <a:lstStyle/>
          <a:p>
            <a:fld id="{6B8299A8-ECB5-4C93-9846-A5E2DB9462F4}" type="slidenum">
              <a:rPr lang="en-US" smtClean="0"/>
              <a:t>2</a:t>
            </a:fld>
            <a:endParaRPr lang="en-US"/>
          </a:p>
        </p:txBody>
      </p:sp>
      <p:pic>
        <p:nvPicPr>
          <p:cNvPr id="6" name="Picture 5">
            <a:extLst>
              <a:ext uri="{FF2B5EF4-FFF2-40B4-BE49-F238E27FC236}">
                <a16:creationId xmlns:a16="http://schemas.microsoft.com/office/drawing/2014/main" id="{99036A93-50E0-0C45-564B-6AE378928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38200" cy="714375"/>
          </a:xfrm>
          <a:prstGeom prst="rect">
            <a:avLst/>
          </a:prstGeom>
        </p:spPr>
      </p:pic>
    </p:spTree>
    <p:extLst>
      <p:ext uri="{BB962C8B-B14F-4D97-AF65-F5344CB8AC3E}">
        <p14:creationId xmlns:p14="http://schemas.microsoft.com/office/powerpoint/2010/main" val="382792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F174B-42D5-DEC8-50A1-7968C13B4EF6}"/>
              </a:ext>
            </a:extLst>
          </p:cNvPr>
          <p:cNvSpPr>
            <a:spLocks noGrp="1"/>
          </p:cNvSpPr>
          <p:nvPr>
            <p:ph type="title"/>
          </p:nvPr>
        </p:nvSpPr>
        <p:spPr/>
        <p:txBody>
          <a:bodyPr/>
          <a:lstStyle/>
          <a:p>
            <a:pPr algn="ctr"/>
            <a:r>
              <a:rPr lang="en-US" b="1" i="1" dirty="0">
                <a:solidFill>
                  <a:srgbClr val="C00000"/>
                </a:solidFill>
              </a:rPr>
              <a:t>Addressing the Problem:</a:t>
            </a:r>
            <a:br>
              <a:rPr lang="en-US" b="1" i="1" dirty="0">
                <a:solidFill>
                  <a:srgbClr val="C00000"/>
                </a:solidFill>
              </a:rPr>
            </a:br>
            <a:r>
              <a:rPr lang="en-US" b="1" i="1" dirty="0">
                <a:solidFill>
                  <a:srgbClr val="C00000"/>
                </a:solidFill>
              </a:rPr>
              <a:t>Five Approaches for Solutions</a:t>
            </a:r>
          </a:p>
        </p:txBody>
      </p:sp>
      <p:sp>
        <p:nvSpPr>
          <p:cNvPr id="3" name="Content Placeholder 2">
            <a:extLst>
              <a:ext uri="{FF2B5EF4-FFF2-40B4-BE49-F238E27FC236}">
                <a16:creationId xmlns:a16="http://schemas.microsoft.com/office/drawing/2014/main" id="{AF802FF3-9AB4-EC88-CDC4-931D6632AFAE}"/>
              </a:ext>
            </a:extLst>
          </p:cNvPr>
          <p:cNvSpPr>
            <a:spLocks noGrp="1"/>
          </p:cNvSpPr>
          <p:nvPr>
            <p:ph idx="1"/>
          </p:nvPr>
        </p:nvSpPr>
        <p:spPr>
          <a:xfrm>
            <a:off x="379828" y="2055813"/>
            <a:ext cx="11591778" cy="4802186"/>
          </a:xfrm>
        </p:spPr>
        <p:txBody>
          <a:bodyPr>
            <a:normAutofit fontScale="92500" lnSpcReduction="20000"/>
          </a:bodyPr>
          <a:lstStyle/>
          <a:p>
            <a:pPr marL="0" indent="0">
              <a:buNone/>
            </a:pPr>
            <a:r>
              <a:rPr lang="en-US" sz="5400" dirty="0"/>
              <a:t>1. Material Sciences &amp; Innovation</a:t>
            </a:r>
          </a:p>
          <a:p>
            <a:pPr marL="0" indent="0">
              <a:buNone/>
            </a:pPr>
            <a:r>
              <a:rPr lang="en-US" sz="5400" dirty="0"/>
              <a:t>2. Toxicity Regime &amp; Regulations</a:t>
            </a:r>
          </a:p>
          <a:p>
            <a:pPr marL="0" indent="0">
              <a:buNone/>
            </a:pPr>
            <a:r>
              <a:rPr lang="en-US" sz="5400" dirty="0"/>
              <a:t>3. Multilateral – diplomatics, </a:t>
            </a:r>
            <a:r>
              <a:rPr lang="en-US" sz="4300" dirty="0"/>
              <a:t>etc.</a:t>
            </a:r>
            <a:r>
              <a:rPr lang="en-US" sz="3900" dirty="0"/>
              <a:t>(Busan, industry) </a:t>
            </a:r>
          </a:p>
          <a:p>
            <a:pPr marL="0" indent="0">
              <a:buNone/>
            </a:pPr>
            <a:r>
              <a:rPr lang="en-US" sz="5400" dirty="0"/>
              <a:t>4. One Health</a:t>
            </a:r>
          </a:p>
          <a:p>
            <a:pPr marL="0" indent="0">
              <a:buNone/>
            </a:pPr>
            <a:r>
              <a:rPr lang="en-US" sz="5400" dirty="0"/>
              <a:t>5. Public Campaigns </a:t>
            </a:r>
            <a:r>
              <a:rPr lang="en-US" sz="3900" dirty="0"/>
              <a:t>(Cf: smoking)</a:t>
            </a:r>
          </a:p>
          <a:p>
            <a:pPr marL="0" indent="0">
              <a:buNone/>
            </a:pPr>
            <a:endParaRPr lang="en-US" sz="4000" dirty="0"/>
          </a:p>
          <a:p>
            <a:pPr marL="0" indent="0">
              <a:buNone/>
            </a:pPr>
            <a:r>
              <a:rPr lang="en-US" sz="4000" dirty="0"/>
              <a:t>          </a:t>
            </a:r>
            <a:r>
              <a:rPr lang="en-US" sz="4000" b="1" i="1" dirty="0">
                <a:solidFill>
                  <a:schemeClr val="accent5">
                    <a:lumMod val="50000"/>
                  </a:schemeClr>
                </a:solidFill>
              </a:rPr>
              <a:t>N.B. Future of the Human Race (Evolution) </a:t>
            </a:r>
          </a:p>
          <a:p>
            <a:pPr marL="0" indent="0">
              <a:buNone/>
            </a:pPr>
            <a:endParaRPr lang="en-US" dirty="0"/>
          </a:p>
        </p:txBody>
      </p:sp>
      <p:sp>
        <p:nvSpPr>
          <p:cNvPr id="4" name="Slide Number Placeholder 3">
            <a:extLst>
              <a:ext uri="{FF2B5EF4-FFF2-40B4-BE49-F238E27FC236}">
                <a16:creationId xmlns:a16="http://schemas.microsoft.com/office/drawing/2014/main" id="{1C674CCE-6BA1-5BF5-5846-79541518DE7D}"/>
              </a:ext>
            </a:extLst>
          </p:cNvPr>
          <p:cNvSpPr>
            <a:spLocks noGrp="1"/>
          </p:cNvSpPr>
          <p:nvPr>
            <p:ph type="sldNum" sz="quarter" idx="12"/>
          </p:nvPr>
        </p:nvSpPr>
        <p:spPr/>
        <p:txBody>
          <a:bodyPr/>
          <a:lstStyle/>
          <a:p>
            <a:fld id="{6B8299A8-ECB5-4C93-9846-A5E2DB9462F4}" type="slidenum">
              <a:rPr lang="en-US" smtClean="0"/>
              <a:t>3</a:t>
            </a:fld>
            <a:endParaRPr lang="en-US"/>
          </a:p>
        </p:txBody>
      </p:sp>
      <p:pic>
        <p:nvPicPr>
          <p:cNvPr id="5" name="Picture 4">
            <a:extLst>
              <a:ext uri="{FF2B5EF4-FFF2-40B4-BE49-F238E27FC236}">
                <a16:creationId xmlns:a16="http://schemas.microsoft.com/office/drawing/2014/main" id="{3898CCBB-766C-396A-840A-2A14AE11B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04655" cy="1026695"/>
          </a:xfrm>
          <a:prstGeom prst="rect">
            <a:avLst/>
          </a:prstGeom>
        </p:spPr>
      </p:pic>
    </p:spTree>
    <p:extLst>
      <p:ext uri="{BB962C8B-B14F-4D97-AF65-F5344CB8AC3E}">
        <p14:creationId xmlns:p14="http://schemas.microsoft.com/office/powerpoint/2010/main" val="2193353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51C8B-3312-CB4B-46D4-1017012C257E}"/>
              </a:ext>
            </a:extLst>
          </p:cNvPr>
          <p:cNvSpPr>
            <a:spLocks noGrp="1"/>
          </p:cNvSpPr>
          <p:nvPr>
            <p:ph type="title"/>
          </p:nvPr>
        </p:nvSpPr>
        <p:spPr>
          <a:xfrm>
            <a:off x="-385010" y="112295"/>
            <a:ext cx="12945978" cy="1251283"/>
          </a:xfrm>
        </p:spPr>
        <p:txBody>
          <a:bodyPr>
            <a:normAutofit/>
          </a:bodyPr>
          <a:lstStyle/>
          <a:p>
            <a:pPr algn="ctr"/>
            <a:r>
              <a:rPr lang="en-US" sz="3600" b="1" i="1" dirty="0">
                <a:solidFill>
                  <a:srgbClr val="FF0066"/>
                </a:solidFill>
              </a:rPr>
              <a:t>“The intuitive mind is a sacred gift </a:t>
            </a:r>
            <a:br>
              <a:rPr lang="en-US" sz="3600" b="1" i="1" dirty="0">
                <a:solidFill>
                  <a:srgbClr val="FF0066"/>
                </a:solidFill>
              </a:rPr>
            </a:br>
            <a:r>
              <a:rPr lang="en-US" sz="3600" b="1" i="1" dirty="0">
                <a:solidFill>
                  <a:srgbClr val="FF0066"/>
                </a:solidFill>
              </a:rPr>
              <a:t>and the rational mind is a faithful servant“</a:t>
            </a:r>
            <a:r>
              <a:rPr lang="en-US" sz="3600" b="1" i="1" dirty="0">
                <a:solidFill>
                  <a:schemeClr val="accent1"/>
                </a:solidFill>
              </a:rPr>
              <a:t> *</a:t>
            </a:r>
          </a:p>
        </p:txBody>
      </p:sp>
      <p:sp>
        <p:nvSpPr>
          <p:cNvPr id="3" name="Content Placeholder 2">
            <a:extLst>
              <a:ext uri="{FF2B5EF4-FFF2-40B4-BE49-F238E27FC236}">
                <a16:creationId xmlns:a16="http://schemas.microsoft.com/office/drawing/2014/main" id="{2E58C391-E356-E2E1-41F1-0C597278CD22}"/>
              </a:ext>
            </a:extLst>
          </p:cNvPr>
          <p:cNvSpPr>
            <a:spLocks noGrp="1"/>
          </p:cNvSpPr>
          <p:nvPr>
            <p:ph idx="1"/>
          </p:nvPr>
        </p:nvSpPr>
        <p:spPr>
          <a:xfrm>
            <a:off x="1042737" y="1588168"/>
            <a:ext cx="10748210" cy="5269833"/>
          </a:xfrm>
        </p:spPr>
        <p:txBody>
          <a:bodyPr>
            <a:normAutofit/>
          </a:bodyPr>
          <a:lstStyle/>
          <a:p>
            <a:r>
              <a:rPr lang="en-US" sz="3200" dirty="0">
                <a:solidFill>
                  <a:srgbClr val="FF3300"/>
                </a:solidFill>
              </a:rPr>
              <a:t>Too much plastic</a:t>
            </a:r>
          </a:p>
          <a:p>
            <a:r>
              <a:rPr lang="en-US" sz="3200" dirty="0">
                <a:solidFill>
                  <a:srgbClr val="FF3300"/>
                </a:solidFill>
              </a:rPr>
              <a:t>Main objective so far - pollution: land, sea, air</a:t>
            </a:r>
          </a:p>
          <a:p>
            <a:r>
              <a:rPr lang="en-US" sz="3200" dirty="0">
                <a:solidFill>
                  <a:srgbClr val="FF3300"/>
                </a:solidFill>
              </a:rPr>
              <a:t>Concerns: micro- &amp; nano-plastics &gt; everywhere + </a:t>
            </a:r>
            <a:r>
              <a:rPr lang="en-US" sz="3200" i="1" dirty="0">
                <a:solidFill>
                  <a:srgbClr val="FF3300"/>
                </a:solidFill>
              </a:rPr>
              <a:t>forever</a:t>
            </a:r>
          </a:p>
          <a:p>
            <a:r>
              <a:rPr lang="en-US" sz="3200" i="1" dirty="0">
                <a:solidFill>
                  <a:srgbClr val="FF3300"/>
                </a:solidFill>
              </a:rPr>
              <a:t>Everywhere:</a:t>
            </a:r>
            <a:r>
              <a:rPr lang="en-US" sz="3200" dirty="0">
                <a:solidFill>
                  <a:srgbClr val="FF3300"/>
                </a:solidFill>
              </a:rPr>
              <a:t> in biology, including humans</a:t>
            </a:r>
          </a:p>
          <a:p>
            <a:r>
              <a:rPr lang="en-US" sz="3200" dirty="0">
                <a:solidFill>
                  <a:srgbClr val="FF3300"/>
                </a:solidFill>
              </a:rPr>
              <a:t>So, do they affect our health (</a:t>
            </a:r>
            <a:r>
              <a:rPr lang="en-US" sz="3200" dirty="0">
                <a:solidFill>
                  <a:schemeClr val="accent1"/>
                </a:solidFill>
              </a:rPr>
              <a:t>*</a:t>
            </a:r>
            <a:r>
              <a:rPr lang="en-US" sz="3200" i="1" dirty="0">
                <a:solidFill>
                  <a:srgbClr val="FF3300"/>
                </a:solidFill>
              </a:rPr>
              <a:t>Einstein</a:t>
            </a:r>
            <a:r>
              <a:rPr lang="en-US" sz="3200" dirty="0">
                <a:solidFill>
                  <a:srgbClr val="FF3300"/>
                </a:solidFill>
              </a:rPr>
              <a:t>) ?</a:t>
            </a:r>
          </a:p>
          <a:p>
            <a:r>
              <a:rPr lang="en-US" sz="3200" dirty="0">
                <a:solidFill>
                  <a:srgbClr val="FF3300"/>
                </a:solidFill>
              </a:rPr>
              <a:t>R&amp;D: minimal</a:t>
            </a:r>
          </a:p>
          <a:p>
            <a:r>
              <a:rPr lang="en-US" sz="3200" dirty="0">
                <a:solidFill>
                  <a:srgbClr val="FF3300"/>
                </a:solidFill>
              </a:rPr>
              <a:t>Plus: fertility</a:t>
            </a:r>
          </a:p>
          <a:p>
            <a:r>
              <a:rPr lang="en-US" sz="3200" dirty="0">
                <a:solidFill>
                  <a:srgbClr val="FF3300"/>
                </a:solidFill>
              </a:rPr>
              <a:t>Combine the two: more worrisome</a:t>
            </a:r>
          </a:p>
          <a:p>
            <a:r>
              <a:rPr lang="en-US" sz="3200" dirty="0">
                <a:solidFill>
                  <a:srgbClr val="FF3300"/>
                </a:solidFill>
              </a:rPr>
              <a:t>What to do about it: ways and means</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EA4B0CE5-9365-A4A4-7BA5-BAA5E1CF8825}"/>
              </a:ext>
            </a:extLst>
          </p:cNvPr>
          <p:cNvSpPr>
            <a:spLocks noGrp="1"/>
          </p:cNvSpPr>
          <p:nvPr>
            <p:ph type="sldNum" sz="quarter" idx="12"/>
          </p:nvPr>
        </p:nvSpPr>
        <p:spPr/>
        <p:txBody>
          <a:bodyPr/>
          <a:lstStyle/>
          <a:p>
            <a:fld id="{6B8299A8-ECB5-4C93-9846-A5E2DB9462F4}" type="slidenum">
              <a:rPr lang="en-US" smtClean="0"/>
              <a:t>4</a:t>
            </a:fld>
            <a:endParaRPr lang="en-US"/>
          </a:p>
        </p:txBody>
      </p:sp>
      <p:pic>
        <p:nvPicPr>
          <p:cNvPr id="5" name="Picture 4">
            <a:extLst>
              <a:ext uri="{FF2B5EF4-FFF2-40B4-BE49-F238E27FC236}">
                <a16:creationId xmlns:a16="http://schemas.microsoft.com/office/drawing/2014/main" id="{E2283657-D581-26B5-71D0-60F6474F6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35242" cy="1052763"/>
          </a:xfrm>
          <a:prstGeom prst="rect">
            <a:avLst/>
          </a:prstGeom>
        </p:spPr>
      </p:pic>
    </p:spTree>
    <p:extLst>
      <p:ext uri="{BB962C8B-B14F-4D97-AF65-F5344CB8AC3E}">
        <p14:creationId xmlns:p14="http://schemas.microsoft.com/office/powerpoint/2010/main" val="3313354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6304-8886-9486-13C8-097E31CDDA1A}"/>
              </a:ext>
            </a:extLst>
          </p:cNvPr>
          <p:cNvSpPr>
            <a:spLocks noGrp="1"/>
          </p:cNvSpPr>
          <p:nvPr>
            <p:ph type="title"/>
          </p:nvPr>
        </p:nvSpPr>
        <p:spPr>
          <a:xfrm>
            <a:off x="838200" y="-548640"/>
            <a:ext cx="10515600" cy="2630657"/>
          </a:xfrm>
        </p:spPr>
        <p:txBody>
          <a:bodyPr>
            <a:normAutofit/>
          </a:bodyPr>
          <a:lstStyle/>
          <a:p>
            <a:pPr algn="ctr"/>
            <a:r>
              <a:rPr lang="en-US" sz="2400" b="1" i="0" u="none" strike="noStrike" baseline="0" dirty="0">
                <a:solidFill>
                  <a:srgbClr val="00508C"/>
                </a:solidFill>
                <a:latin typeface="MyriadPro-Bold"/>
              </a:rPr>
              <a:t>The bulk of </a:t>
            </a:r>
            <a:r>
              <a:rPr lang="en-US" sz="2400" b="1" i="0" u="none" strike="noStrike" baseline="0" dirty="0" err="1">
                <a:solidFill>
                  <a:srgbClr val="00508C"/>
                </a:solidFill>
                <a:latin typeface="MyriadPro-Bold"/>
              </a:rPr>
              <a:t>macroplastics</a:t>
            </a:r>
            <a:r>
              <a:rPr lang="en-US" sz="2400" b="1" i="0" u="none" strike="noStrike" baseline="0" dirty="0">
                <a:solidFill>
                  <a:srgbClr val="00508C"/>
                </a:solidFill>
                <a:latin typeface="MyriadPro-Bold"/>
              </a:rPr>
              <a:t> leakage is projected to come from non-OECD countries, while microplastics leakage will increase everywhere</a:t>
            </a:r>
            <a:endParaRPr lang="en-US" sz="2400" dirty="0"/>
          </a:p>
        </p:txBody>
      </p:sp>
      <p:pic>
        <p:nvPicPr>
          <p:cNvPr id="5" name="Content Placeholder 4">
            <a:extLst>
              <a:ext uri="{FF2B5EF4-FFF2-40B4-BE49-F238E27FC236}">
                <a16:creationId xmlns:a16="http://schemas.microsoft.com/office/drawing/2014/main" id="{3F0F0E6F-8D48-9299-CD91-24BBA44A355E}"/>
              </a:ext>
            </a:extLst>
          </p:cNvPr>
          <p:cNvPicPr>
            <a:picLocks noGrp="1" noChangeAspect="1"/>
          </p:cNvPicPr>
          <p:nvPr>
            <p:ph idx="1"/>
          </p:nvPr>
        </p:nvPicPr>
        <p:blipFill>
          <a:blip r:embed="rId2"/>
          <a:stretch>
            <a:fillRect/>
          </a:stretch>
        </p:blipFill>
        <p:spPr>
          <a:xfrm>
            <a:off x="2700997" y="1266092"/>
            <a:ext cx="6231988" cy="4897488"/>
          </a:xfrm>
        </p:spPr>
      </p:pic>
      <p:sp>
        <p:nvSpPr>
          <p:cNvPr id="6" name="TextBox 5">
            <a:extLst>
              <a:ext uri="{FF2B5EF4-FFF2-40B4-BE49-F238E27FC236}">
                <a16:creationId xmlns:a16="http://schemas.microsoft.com/office/drawing/2014/main" id="{99C9ED37-BA7E-CC15-ABC0-57B10C255AF7}"/>
              </a:ext>
            </a:extLst>
          </p:cNvPr>
          <p:cNvSpPr txBox="1"/>
          <p:nvPr/>
        </p:nvSpPr>
        <p:spPr>
          <a:xfrm>
            <a:off x="1055077" y="6457071"/>
            <a:ext cx="7581223" cy="369332"/>
          </a:xfrm>
          <a:prstGeom prst="rect">
            <a:avLst/>
          </a:prstGeom>
          <a:noFill/>
        </p:spPr>
        <p:txBody>
          <a:bodyPr wrap="square" rtlCol="0">
            <a:spAutoFit/>
          </a:bodyPr>
          <a:lstStyle/>
          <a:p>
            <a:r>
              <a:rPr lang="en-US" dirty="0"/>
              <a:t>Source: OECD – Global Plastic Outlook, Policy Scenarios to 2060, Paris 2022</a:t>
            </a:r>
          </a:p>
        </p:txBody>
      </p:sp>
      <p:sp>
        <p:nvSpPr>
          <p:cNvPr id="3" name="Slide Number Placeholder 2">
            <a:extLst>
              <a:ext uri="{FF2B5EF4-FFF2-40B4-BE49-F238E27FC236}">
                <a16:creationId xmlns:a16="http://schemas.microsoft.com/office/drawing/2014/main" id="{C9C25F23-9F41-0F14-33CA-A3DE040D3015}"/>
              </a:ext>
            </a:extLst>
          </p:cNvPr>
          <p:cNvSpPr>
            <a:spLocks noGrp="1"/>
          </p:cNvSpPr>
          <p:nvPr>
            <p:ph type="sldNum" sz="quarter" idx="12"/>
          </p:nvPr>
        </p:nvSpPr>
        <p:spPr/>
        <p:txBody>
          <a:bodyPr/>
          <a:lstStyle/>
          <a:p>
            <a:fld id="{6B8299A8-ECB5-4C93-9846-A5E2DB9462F4}" type="slidenum">
              <a:rPr lang="en-US" smtClean="0"/>
              <a:t>5</a:t>
            </a:fld>
            <a:endParaRPr lang="en-US"/>
          </a:p>
        </p:txBody>
      </p:sp>
      <p:pic>
        <p:nvPicPr>
          <p:cNvPr id="4" name="Picture 3">
            <a:extLst>
              <a:ext uri="{FF2B5EF4-FFF2-40B4-BE49-F238E27FC236}">
                <a16:creationId xmlns:a16="http://schemas.microsoft.com/office/drawing/2014/main" id="{14B2C91C-121D-C194-C213-F12174C57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865846" cy="737937"/>
          </a:xfrm>
          <a:prstGeom prst="rect">
            <a:avLst/>
          </a:prstGeom>
        </p:spPr>
      </p:pic>
    </p:spTree>
    <p:extLst>
      <p:ext uri="{BB962C8B-B14F-4D97-AF65-F5344CB8AC3E}">
        <p14:creationId xmlns:p14="http://schemas.microsoft.com/office/powerpoint/2010/main" val="3794857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9FCF3-A3D6-6E70-E779-09D27BBC45C3}"/>
              </a:ext>
            </a:extLst>
          </p:cNvPr>
          <p:cNvSpPr>
            <a:spLocks noGrp="1"/>
          </p:cNvSpPr>
          <p:nvPr>
            <p:ph type="title"/>
          </p:nvPr>
        </p:nvSpPr>
        <p:spPr>
          <a:xfrm>
            <a:off x="838200" y="144379"/>
            <a:ext cx="10515600" cy="753979"/>
          </a:xfrm>
        </p:spPr>
        <p:txBody>
          <a:bodyPr>
            <a:normAutofit/>
          </a:bodyPr>
          <a:lstStyle/>
          <a:p>
            <a:pPr algn="ctr"/>
            <a:r>
              <a:rPr lang="en-US" dirty="0"/>
              <a:t>MNP and Health</a:t>
            </a:r>
          </a:p>
        </p:txBody>
      </p:sp>
      <p:sp>
        <p:nvSpPr>
          <p:cNvPr id="3" name="Content Placeholder 2">
            <a:extLst>
              <a:ext uri="{FF2B5EF4-FFF2-40B4-BE49-F238E27FC236}">
                <a16:creationId xmlns:a16="http://schemas.microsoft.com/office/drawing/2014/main" id="{D28E033B-484F-CF0F-1AD1-7CEA2A77A33D}"/>
              </a:ext>
            </a:extLst>
          </p:cNvPr>
          <p:cNvSpPr>
            <a:spLocks noGrp="1"/>
          </p:cNvSpPr>
          <p:nvPr>
            <p:ph idx="1"/>
          </p:nvPr>
        </p:nvSpPr>
        <p:spPr>
          <a:xfrm>
            <a:off x="497305" y="1106905"/>
            <a:ext cx="11486148" cy="6481011"/>
          </a:xfrm>
        </p:spPr>
        <p:txBody>
          <a:bodyPr>
            <a:normAutofit fontScale="92500" lnSpcReduction="10000"/>
          </a:bodyPr>
          <a:lstStyle/>
          <a:p>
            <a:pPr marL="514350" indent="-514350">
              <a:buFont typeface="+mj-lt"/>
              <a:buAutoNum type="alphaUcPeriod"/>
            </a:pPr>
            <a:r>
              <a:rPr lang="en-US" sz="3200" dirty="0"/>
              <a:t>MNP new variable in etiology and diagnostics</a:t>
            </a:r>
          </a:p>
          <a:p>
            <a:pPr marL="514350" indent="-514350">
              <a:buFont typeface="+mj-lt"/>
              <a:buAutoNum type="alphaUcPeriod"/>
            </a:pPr>
            <a:r>
              <a:rPr lang="en-US" sz="3200" dirty="0"/>
              <a:t>At the same time: hundreds of (new) diseases of “unknown origin”</a:t>
            </a:r>
          </a:p>
          <a:p>
            <a:pPr marL="0" indent="0">
              <a:buNone/>
            </a:pPr>
            <a:r>
              <a:rPr lang="en-US" sz="3200" dirty="0"/>
              <a:t>       Examples (out of the 7000+ overall incl. rare and 100+ common):             	Alzheimer’s, breast cancer, pancreatic cancer (+</a:t>
            </a:r>
            <a:r>
              <a:rPr lang="en-US" sz="3200" dirty="0" err="1"/>
              <a:t>obesitas</a:t>
            </a:r>
            <a:r>
              <a:rPr lang="en-US" sz="3200" dirty="0"/>
              <a:t>), 	cardiovascular diseases, Parkinson’s</a:t>
            </a:r>
          </a:p>
          <a:p>
            <a:pPr marL="514350" indent="-514350">
              <a:buAutoNum type="alphaUcPeriod" startAt="3"/>
            </a:pPr>
            <a:r>
              <a:rPr lang="en-US" sz="3200" dirty="0"/>
              <a:t>Mechanisms: micro and nano (size + permeability – brain blood barrier + placental barrier)</a:t>
            </a:r>
          </a:p>
          <a:p>
            <a:pPr marL="514350" indent="-514350">
              <a:buAutoNum type="alphaUcPeriod" startAt="3"/>
            </a:pPr>
            <a:r>
              <a:rPr lang="en-US" sz="3200" dirty="0"/>
              <a:t>Effect levels:  </a:t>
            </a:r>
          </a:p>
          <a:p>
            <a:pPr lvl="2"/>
            <a:r>
              <a:rPr lang="en-US" sz="2200" dirty="0"/>
              <a:t>Molecular – (size of nano plastic particles) </a:t>
            </a:r>
          </a:p>
          <a:p>
            <a:pPr lvl="2"/>
            <a:r>
              <a:rPr lang="en-US" sz="2200" dirty="0"/>
              <a:t>Genetic – chromosomal, protein modification (e.g. carcinogenic)</a:t>
            </a:r>
          </a:p>
          <a:p>
            <a:pPr lvl="2"/>
            <a:r>
              <a:rPr lang="en-US" sz="2200" dirty="0"/>
              <a:t>Cellular – e.g. mitochondrial</a:t>
            </a:r>
          </a:p>
          <a:p>
            <a:pPr lvl="2"/>
            <a:r>
              <a:rPr lang="en-US" sz="2200" dirty="0"/>
              <a:t>Metabolic – liver enzymes, spleen, pulmonary changes, intestinal linings and membranes, hematology and vascular dynamics</a:t>
            </a:r>
          </a:p>
          <a:p>
            <a:pPr lvl="2"/>
            <a:r>
              <a:rPr lang="en-US" sz="2200" dirty="0"/>
              <a:t>Immunological – lymphatic system, B and T cell responses, bone marrow dynamics</a:t>
            </a:r>
          </a:p>
          <a:p>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0D4154EA-DC60-BD1F-FC9A-1529A590B2CF}"/>
              </a:ext>
            </a:extLst>
          </p:cNvPr>
          <p:cNvSpPr>
            <a:spLocks noGrp="1"/>
          </p:cNvSpPr>
          <p:nvPr>
            <p:ph type="sldNum" sz="quarter" idx="12"/>
          </p:nvPr>
        </p:nvSpPr>
        <p:spPr/>
        <p:txBody>
          <a:bodyPr/>
          <a:lstStyle/>
          <a:p>
            <a:fld id="{6B8299A8-ECB5-4C93-9846-A5E2DB9462F4}" type="slidenum">
              <a:rPr lang="en-US" smtClean="0"/>
              <a:t>6</a:t>
            </a:fld>
            <a:endParaRPr lang="en-US"/>
          </a:p>
        </p:txBody>
      </p:sp>
      <p:pic>
        <p:nvPicPr>
          <p:cNvPr id="5" name="Picture 4">
            <a:extLst>
              <a:ext uri="{FF2B5EF4-FFF2-40B4-BE49-F238E27FC236}">
                <a16:creationId xmlns:a16="http://schemas.microsoft.com/office/drawing/2014/main" id="{5EB5309E-9951-48DF-7878-C6C7C9E7B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10653" cy="861352"/>
          </a:xfrm>
          <a:prstGeom prst="rect">
            <a:avLst/>
          </a:prstGeom>
        </p:spPr>
      </p:pic>
    </p:spTree>
    <p:extLst>
      <p:ext uri="{BB962C8B-B14F-4D97-AF65-F5344CB8AC3E}">
        <p14:creationId xmlns:p14="http://schemas.microsoft.com/office/powerpoint/2010/main" val="59153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C86E5-1FB0-442A-57C0-A9F00E8512EA}"/>
              </a:ext>
            </a:extLst>
          </p:cNvPr>
          <p:cNvSpPr>
            <a:spLocks noGrp="1"/>
          </p:cNvSpPr>
          <p:nvPr>
            <p:ph type="title"/>
          </p:nvPr>
        </p:nvSpPr>
        <p:spPr>
          <a:xfrm>
            <a:off x="6724356" y="-1"/>
            <a:ext cx="4629443" cy="1941343"/>
          </a:xfrm>
        </p:spPr>
        <p:txBody>
          <a:bodyPr>
            <a:normAutofit fontScale="90000"/>
          </a:bodyPr>
          <a:lstStyle/>
          <a:p>
            <a:pPr algn="ctr"/>
            <a:br>
              <a:rPr lang="en-US" sz="3100" b="1" dirty="0"/>
            </a:br>
            <a:br>
              <a:rPr lang="en-US" sz="3100" b="1" dirty="0"/>
            </a:br>
            <a:r>
              <a:rPr lang="en-US" sz="2700" b="1" dirty="0"/>
              <a:t>US example: annual breast cancer incidence (Connecticut)</a:t>
            </a:r>
            <a:br>
              <a:rPr lang="en-US" b="1" dirty="0"/>
            </a:br>
            <a:endParaRPr lang="en-US" dirty="0"/>
          </a:p>
        </p:txBody>
      </p:sp>
      <p:pic>
        <p:nvPicPr>
          <p:cNvPr id="5" name="Content Placeholder 4">
            <a:extLst>
              <a:ext uri="{FF2B5EF4-FFF2-40B4-BE49-F238E27FC236}">
                <a16:creationId xmlns:a16="http://schemas.microsoft.com/office/drawing/2014/main" id="{596E901C-1703-F5DE-8A00-D14D5D2D7B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88389" y="1589649"/>
            <a:ext cx="5674741" cy="4164037"/>
          </a:xfrm>
        </p:spPr>
      </p:pic>
      <p:sp>
        <p:nvSpPr>
          <p:cNvPr id="6" name="TextBox 5">
            <a:extLst>
              <a:ext uri="{FF2B5EF4-FFF2-40B4-BE49-F238E27FC236}">
                <a16:creationId xmlns:a16="http://schemas.microsoft.com/office/drawing/2014/main" id="{659E9FFD-C0AF-1B4A-ABA9-FB2CAE5757D6}"/>
              </a:ext>
            </a:extLst>
          </p:cNvPr>
          <p:cNvSpPr txBox="1"/>
          <p:nvPr/>
        </p:nvSpPr>
        <p:spPr>
          <a:xfrm>
            <a:off x="492369" y="6492875"/>
            <a:ext cx="11816862" cy="461665"/>
          </a:xfrm>
          <a:prstGeom prst="rect">
            <a:avLst/>
          </a:prstGeom>
          <a:noFill/>
        </p:spPr>
        <p:txBody>
          <a:bodyPr wrap="square" rtlCol="0">
            <a:spAutoFit/>
          </a:bodyPr>
          <a:lstStyle/>
          <a:p>
            <a:r>
              <a:rPr lang="en-US" sz="1200" dirty="0"/>
              <a:t>Source: Bleyer, A., Were Our Estimates of Overdiagnosis With Mammography Screening in the United States "Based on Faulty Science"?</a:t>
            </a:r>
            <a:r>
              <a:rPr lang="en-US" sz="1200" i="1" dirty="0"/>
              <a:t>, The Oncologist,</a:t>
            </a:r>
            <a:r>
              <a:rPr lang="en-US" sz="1200" dirty="0"/>
              <a:t> 19 (2), 2014, 113-126</a:t>
            </a:r>
          </a:p>
          <a:p>
            <a:endParaRPr lang="en-US" sz="1200" dirty="0"/>
          </a:p>
        </p:txBody>
      </p:sp>
      <p:pic>
        <p:nvPicPr>
          <p:cNvPr id="7" name="Picture 6">
            <a:extLst>
              <a:ext uri="{FF2B5EF4-FFF2-40B4-BE49-F238E27FC236}">
                <a16:creationId xmlns:a16="http://schemas.microsoft.com/office/drawing/2014/main" id="{1FD3D4C6-5FD1-E77B-01EC-63BC7DDF1D85}"/>
              </a:ext>
            </a:extLst>
          </p:cNvPr>
          <p:cNvPicPr>
            <a:picLocks noChangeAspect="1"/>
          </p:cNvPicPr>
          <p:nvPr/>
        </p:nvPicPr>
        <p:blipFill>
          <a:blip r:embed="rId4"/>
          <a:stretch>
            <a:fillRect/>
          </a:stretch>
        </p:blipFill>
        <p:spPr>
          <a:xfrm>
            <a:off x="328870" y="1690688"/>
            <a:ext cx="5987524" cy="4330283"/>
          </a:xfrm>
          <a:prstGeom prst="rect">
            <a:avLst/>
          </a:prstGeom>
        </p:spPr>
      </p:pic>
      <p:sp>
        <p:nvSpPr>
          <p:cNvPr id="8" name="TextBox 7">
            <a:extLst>
              <a:ext uri="{FF2B5EF4-FFF2-40B4-BE49-F238E27FC236}">
                <a16:creationId xmlns:a16="http://schemas.microsoft.com/office/drawing/2014/main" id="{DDF3F78D-D679-C5BF-C955-2041FCF7DCCF}"/>
              </a:ext>
            </a:extLst>
          </p:cNvPr>
          <p:cNvSpPr txBox="1"/>
          <p:nvPr/>
        </p:nvSpPr>
        <p:spPr>
          <a:xfrm>
            <a:off x="942535" y="731520"/>
            <a:ext cx="5373859" cy="830997"/>
          </a:xfrm>
          <a:prstGeom prst="rect">
            <a:avLst/>
          </a:prstGeom>
          <a:noFill/>
        </p:spPr>
        <p:txBody>
          <a:bodyPr wrap="square" rtlCol="0">
            <a:spAutoFit/>
          </a:bodyPr>
          <a:lstStyle/>
          <a:p>
            <a:pPr algn="ctr"/>
            <a:r>
              <a:rPr lang="en-US" sz="2400" b="1" i="0" u="none" strike="noStrike" baseline="0" dirty="0">
                <a:solidFill>
                  <a:srgbClr val="000000"/>
                </a:solidFill>
                <a:latin typeface="+mj-lt"/>
              </a:rPr>
              <a:t>World plastic production throughout the years 1950 - 2019 </a:t>
            </a:r>
            <a:endParaRPr lang="en-US" sz="2400" b="1" dirty="0">
              <a:latin typeface="+mj-lt"/>
            </a:endParaRPr>
          </a:p>
        </p:txBody>
      </p:sp>
      <p:sp>
        <p:nvSpPr>
          <p:cNvPr id="3" name="Slide Number Placeholder 2">
            <a:extLst>
              <a:ext uri="{FF2B5EF4-FFF2-40B4-BE49-F238E27FC236}">
                <a16:creationId xmlns:a16="http://schemas.microsoft.com/office/drawing/2014/main" id="{9246FB77-6919-C7C4-FAA4-866BCC88F0EE}"/>
              </a:ext>
            </a:extLst>
          </p:cNvPr>
          <p:cNvSpPr>
            <a:spLocks noGrp="1"/>
          </p:cNvSpPr>
          <p:nvPr>
            <p:ph type="sldNum" sz="quarter" idx="12"/>
          </p:nvPr>
        </p:nvSpPr>
        <p:spPr/>
        <p:txBody>
          <a:bodyPr/>
          <a:lstStyle/>
          <a:p>
            <a:fld id="{6B8299A8-ECB5-4C93-9846-A5E2DB9462F4}" type="slidenum">
              <a:rPr lang="en-US" smtClean="0"/>
              <a:t>7</a:t>
            </a:fld>
            <a:endParaRPr lang="en-US"/>
          </a:p>
        </p:txBody>
      </p:sp>
      <p:pic>
        <p:nvPicPr>
          <p:cNvPr id="4" name="Picture 3">
            <a:extLst>
              <a:ext uri="{FF2B5EF4-FFF2-40B4-BE49-F238E27FC236}">
                <a16:creationId xmlns:a16="http://schemas.microsoft.com/office/drawing/2014/main" id="{CBDD046B-83AA-06D6-6712-20C0E25F7A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58317" cy="731520"/>
          </a:xfrm>
          <a:prstGeom prst="rect">
            <a:avLst/>
          </a:prstGeom>
        </p:spPr>
      </p:pic>
    </p:spTree>
    <p:extLst>
      <p:ext uri="{BB962C8B-B14F-4D97-AF65-F5344CB8AC3E}">
        <p14:creationId xmlns:p14="http://schemas.microsoft.com/office/powerpoint/2010/main" val="1917401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34C4-789C-D9B6-C8F9-FA318E6B4C58}"/>
              </a:ext>
            </a:extLst>
          </p:cNvPr>
          <p:cNvSpPr>
            <a:spLocks noGrp="1"/>
          </p:cNvSpPr>
          <p:nvPr>
            <p:ph type="title"/>
          </p:nvPr>
        </p:nvSpPr>
        <p:spPr>
          <a:xfrm>
            <a:off x="838200" y="563491"/>
            <a:ext cx="10515600" cy="829880"/>
          </a:xfrm>
        </p:spPr>
        <p:txBody>
          <a:bodyPr>
            <a:normAutofit fontScale="90000"/>
          </a:bodyPr>
          <a:lstStyle/>
          <a:p>
            <a:r>
              <a:rPr lang="en-US" dirty="0"/>
              <a:t>        </a:t>
            </a:r>
            <a:r>
              <a:rPr lang="en-US" sz="2800" dirty="0"/>
              <a:t>The burden of pancreatic cancer and its temporal trends across Asia</a:t>
            </a:r>
            <a:br>
              <a:rPr lang="en-US" sz="2800" dirty="0"/>
            </a:br>
            <a:r>
              <a:rPr lang="en-US" sz="2800" dirty="0"/>
              <a:t> </a:t>
            </a:r>
          </a:p>
        </p:txBody>
      </p:sp>
      <p:pic>
        <p:nvPicPr>
          <p:cNvPr id="5" name="Content Placeholder 4">
            <a:extLst>
              <a:ext uri="{FF2B5EF4-FFF2-40B4-BE49-F238E27FC236}">
                <a16:creationId xmlns:a16="http://schemas.microsoft.com/office/drawing/2014/main" id="{AF446349-A0F8-D744-4FDB-28FEE08FC0E3}"/>
              </a:ext>
            </a:extLst>
          </p:cNvPr>
          <p:cNvPicPr>
            <a:picLocks noGrp="1" noChangeAspect="1"/>
          </p:cNvPicPr>
          <p:nvPr>
            <p:ph idx="1"/>
          </p:nvPr>
        </p:nvPicPr>
        <p:blipFill>
          <a:blip r:embed="rId2"/>
          <a:stretch>
            <a:fillRect/>
          </a:stretch>
        </p:blipFill>
        <p:spPr>
          <a:xfrm>
            <a:off x="3221502" y="956604"/>
            <a:ext cx="6035040" cy="5200931"/>
          </a:xfrm>
        </p:spPr>
      </p:pic>
      <p:sp>
        <p:nvSpPr>
          <p:cNvPr id="6" name="TextBox 5">
            <a:extLst>
              <a:ext uri="{FF2B5EF4-FFF2-40B4-BE49-F238E27FC236}">
                <a16:creationId xmlns:a16="http://schemas.microsoft.com/office/drawing/2014/main" id="{DAA74BD6-F708-E32D-3EB5-DEE766FB6640}"/>
              </a:ext>
            </a:extLst>
          </p:cNvPr>
          <p:cNvSpPr txBox="1"/>
          <p:nvPr/>
        </p:nvSpPr>
        <p:spPr>
          <a:xfrm>
            <a:off x="0" y="6157535"/>
            <a:ext cx="12409714" cy="646331"/>
          </a:xfrm>
          <a:prstGeom prst="rect">
            <a:avLst/>
          </a:prstGeom>
          <a:noFill/>
        </p:spPr>
        <p:txBody>
          <a:bodyPr wrap="square" rtlCol="0">
            <a:spAutoFit/>
          </a:bodyPr>
          <a:lstStyle/>
          <a:p>
            <a:r>
              <a:rPr lang="en-US" dirty="0"/>
              <a:t>Source: Xiang, X., Chen, X. et al,</a:t>
            </a:r>
            <a:r>
              <a:rPr lang="en-US" b="1" dirty="0"/>
              <a:t> </a:t>
            </a:r>
            <a:r>
              <a:rPr lang="en-US" dirty="0"/>
              <a:t>Pancreatic cancer challenge in 52 Asian countries: age-centric insights and the role of modifiable risk factors (1990-2019), </a:t>
            </a:r>
            <a:r>
              <a:rPr lang="en-US" i="1" dirty="0"/>
              <a:t>Frontiers in Oncology</a:t>
            </a:r>
            <a:r>
              <a:rPr lang="en-US" dirty="0"/>
              <a:t>, Vol 13, 2023,  01 Oct. 2023</a:t>
            </a:r>
          </a:p>
        </p:txBody>
      </p:sp>
      <p:sp>
        <p:nvSpPr>
          <p:cNvPr id="3" name="Slide Number Placeholder 2">
            <a:extLst>
              <a:ext uri="{FF2B5EF4-FFF2-40B4-BE49-F238E27FC236}">
                <a16:creationId xmlns:a16="http://schemas.microsoft.com/office/drawing/2014/main" id="{89E2DFFF-A114-0B97-4B2D-6158F5FB419B}"/>
              </a:ext>
            </a:extLst>
          </p:cNvPr>
          <p:cNvSpPr>
            <a:spLocks noGrp="1"/>
          </p:cNvSpPr>
          <p:nvPr>
            <p:ph type="sldNum" sz="quarter" idx="12"/>
          </p:nvPr>
        </p:nvSpPr>
        <p:spPr/>
        <p:txBody>
          <a:bodyPr/>
          <a:lstStyle/>
          <a:p>
            <a:fld id="{6B8299A8-ECB5-4C93-9846-A5E2DB9462F4}" type="slidenum">
              <a:rPr lang="en-US" smtClean="0"/>
              <a:t>8</a:t>
            </a:fld>
            <a:endParaRPr lang="en-US"/>
          </a:p>
        </p:txBody>
      </p:sp>
      <p:pic>
        <p:nvPicPr>
          <p:cNvPr id="4" name="Picture 3">
            <a:extLst>
              <a:ext uri="{FF2B5EF4-FFF2-40B4-BE49-F238E27FC236}">
                <a16:creationId xmlns:a16="http://schemas.microsoft.com/office/drawing/2014/main" id="{789D2A4C-4175-C9E0-1777-A8D8D4A0B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213257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2711CA-1E46-81FE-8EDB-F1B65ED5E0DD}"/>
              </a:ext>
            </a:extLst>
          </p:cNvPr>
          <p:cNvSpPr>
            <a:spLocks noGrp="1"/>
          </p:cNvSpPr>
          <p:nvPr>
            <p:ph idx="1"/>
          </p:nvPr>
        </p:nvSpPr>
        <p:spPr>
          <a:xfrm>
            <a:off x="211015" y="136525"/>
            <a:ext cx="11873133" cy="3099044"/>
          </a:xfrm>
        </p:spPr>
        <p:txBody>
          <a:bodyPr/>
          <a:lstStyle/>
          <a:p>
            <a:pPr marL="0" indent="0">
              <a:buNone/>
            </a:pPr>
            <a:endParaRPr lang="en-US" dirty="0"/>
          </a:p>
        </p:txBody>
      </p:sp>
      <p:sp>
        <p:nvSpPr>
          <p:cNvPr id="4" name="Slide Number Placeholder 3">
            <a:extLst>
              <a:ext uri="{FF2B5EF4-FFF2-40B4-BE49-F238E27FC236}">
                <a16:creationId xmlns:a16="http://schemas.microsoft.com/office/drawing/2014/main" id="{BD6EF6F6-A4F1-5362-D620-6CA640CD6E8A}"/>
              </a:ext>
            </a:extLst>
          </p:cNvPr>
          <p:cNvSpPr>
            <a:spLocks noGrp="1"/>
          </p:cNvSpPr>
          <p:nvPr>
            <p:ph type="sldNum" sz="quarter" idx="12"/>
          </p:nvPr>
        </p:nvSpPr>
        <p:spPr/>
        <p:txBody>
          <a:bodyPr/>
          <a:lstStyle/>
          <a:p>
            <a:fld id="{6B8299A8-ECB5-4C93-9846-A5E2DB9462F4}" type="slidenum">
              <a:rPr lang="en-US" smtClean="0"/>
              <a:t>9</a:t>
            </a:fld>
            <a:endParaRPr lang="en-US"/>
          </a:p>
        </p:txBody>
      </p:sp>
      <p:pic>
        <p:nvPicPr>
          <p:cNvPr id="6" name="Picture 5">
            <a:extLst>
              <a:ext uri="{FF2B5EF4-FFF2-40B4-BE49-F238E27FC236}">
                <a16:creationId xmlns:a16="http://schemas.microsoft.com/office/drawing/2014/main" id="{4CEAAD08-E0A0-42FA-EB9F-08E26E7ACCD0}"/>
              </a:ext>
            </a:extLst>
          </p:cNvPr>
          <p:cNvPicPr>
            <a:picLocks noChangeAspect="1"/>
          </p:cNvPicPr>
          <p:nvPr/>
        </p:nvPicPr>
        <p:blipFill>
          <a:blip r:embed="rId2"/>
          <a:stretch>
            <a:fillRect/>
          </a:stretch>
        </p:blipFill>
        <p:spPr>
          <a:xfrm>
            <a:off x="211015" y="136525"/>
            <a:ext cx="11769970" cy="3099044"/>
          </a:xfrm>
          <a:prstGeom prst="rect">
            <a:avLst/>
          </a:prstGeom>
        </p:spPr>
      </p:pic>
      <p:pic>
        <p:nvPicPr>
          <p:cNvPr id="12" name="Picture 11">
            <a:extLst>
              <a:ext uri="{FF2B5EF4-FFF2-40B4-BE49-F238E27FC236}">
                <a16:creationId xmlns:a16="http://schemas.microsoft.com/office/drawing/2014/main" id="{3A73F98D-B109-66D1-2BE3-511982B87498}"/>
              </a:ext>
            </a:extLst>
          </p:cNvPr>
          <p:cNvPicPr>
            <a:picLocks noChangeAspect="1"/>
          </p:cNvPicPr>
          <p:nvPr/>
        </p:nvPicPr>
        <p:blipFill>
          <a:blip r:embed="rId3"/>
          <a:stretch>
            <a:fillRect/>
          </a:stretch>
        </p:blipFill>
        <p:spPr>
          <a:xfrm>
            <a:off x="-29320" y="3414954"/>
            <a:ext cx="12128442" cy="3278431"/>
          </a:xfrm>
          <a:prstGeom prst="rect">
            <a:avLst/>
          </a:prstGeom>
        </p:spPr>
      </p:pic>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E448868B-6D6E-8780-4073-D5315F3CC9CB}"/>
                  </a:ext>
                </a:extLst>
              </p14:cNvPr>
              <p14:cNvContentPartPr/>
              <p14:nvPr/>
            </p14:nvContentPartPr>
            <p14:xfrm>
              <a:off x="10198634" y="5961988"/>
              <a:ext cx="1746000" cy="128880"/>
            </p14:xfrm>
          </p:contentPart>
        </mc:Choice>
        <mc:Fallback xmlns="">
          <p:pic>
            <p:nvPicPr>
              <p:cNvPr id="13" name="Ink 12">
                <a:extLst>
                  <a:ext uri="{FF2B5EF4-FFF2-40B4-BE49-F238E27FC236}">
                    <a16:creationId xmlns:a16="http://schemas.microsoft.com/office/drawing/2014/main" id="{E448868B-6D6E-8780-4073-D5315F3CC9CB}"/>
                  </a:ext>
                </a:extLst>
              </p:cNvPr>
              <p:cNvPicPr/>
              <p:nvPr/>
            </p:nvPicPr>
            <p:blipFill>
              <a:blip r:embed="rId5"/>
              <a:stretch>
                <a:fillRect/>
              </a:stretch>
            </p:blipFill>
            <p:spPr>
              <a:xfrm>
                <a:off x="10144634" y="5854348"/>
                <a:ext cx="185364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12D41DCD-64C4-ACCC-1411-F608F460CA87}"/>
                  </a:ext>
                </a:extLst>
              </p14:cNvPr>
              <p14:cNvContentPartPr/>
              <p14:nvPr/>
            </p14:nvContentPartPr>
            <p14:xfrm>
              <a:off x="10269194" y="6075748"/>
              <a:ext cx="1964520" cy="71640"/>
            </p14:xfrm>
          </p:contentPart>
        </mc:Choice>
        <mc:Fallback xmlns="">
          <p:pic>
            <p:nvPicPr>
              <p:cNvPr id="14" name="Ink 13">
                <a:extLst>
                  <a:ext uri="{FF2B5EF4-FFF2-40B4-BE49-F238E27FC236}">
                    <a16:creationId xmlns:a16="http://schemas.microsoft.com/office/drawing/2014/main" id="{12D41DCD-64C4-ACCC-1411-F608F460CA87}"/>
                  </a:ext>
                </a:extLst>
              </p:cNvPr>
              <p:cNvPicPr/>
              <p:nvPr/>
            </p:nvPicPr>
            <p:blipFill>
              <a:blip r:embed="rId7"/>
              <a:stretch>
                <a:fillRect/>
              </a:stretch>
            </p:blipFill>
            <p:spPr>
              <a:xfrm>
                <a:off x="10215194" y="5967748"/>
                <a:ext cx="2072160" cy="287280"/>
              </a:xfrm>
              <a:prstGeom prst="rect">
                <a:avLst/>
              </a:prstGeom>
            </p:spPr>
          </p:pic>
        </mc:Fallback>
      </mc:AlternateContent>
    </p:spTree>
    <p:extLst>
      <p:ext uri="{BB962C8B-B14F-4D97-AF65-F5344CB8AC3E}">
        <p14:creationId xmlns:p14="http://schemas.microsoft.com/office/powerpoint/2010/main" val="1839919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3C4B-FFE3-50C8-40E4-47F1D269CEA5}"/>
              </a:ext>
            </a:extLst>
          </p:cNvPr>
          <p:cNvSpPr>
            <a:spLocks noGrp="1"/>
          </p:cNvSpPr>
          <p:nvPr>
            <p:ph type="title"/>
          </p:nvPr>
        </p:nvSpPr>
        <p:spPr/>
        <p:txBody>
          <a:bodyPr/>
          <a:lstStyle/>
          <a:p>
            <a:pPr algn="ctr"/>
            <a:r>
              <a:rPr lang="en-US" dirty="0"/>
              <a:t>Obesity Rates 1970 - 2020</a:t>
            </a:r>
          </a:p>
        </p:txBody>
      </p:sp>
      <p:pic>
        <p:nvPicPr>
          <p:cNvPr id="5" name="Content Placeholder 4">
            <a:extLst>
              <a:ext uri="{FF2B5EF4-FFF2-40B4-BE49-F238E27FC236}">
                <a16:creationId xmlns:a16="http://schemas.microsoft.com/office/drawing/2014/main" id="{CEAB627B-D5FF-A53A-4849-BA5BA276C9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8074" y="1825625"/>
            <a:ext cx="7595851" cy="4351338"/>
          </a:xfrm>
        </p:spPr>
      </p:pic>
      <p:sp>
        <p:nvSpPr>
          <p:cNvPr id="3" name="Slide Number Placeholder 2">
            <a:extLst>
              <a:ext uri="{FF2B5EF4-FFF2-40B4-BE49-F238E27FC236}">
                <a16:creationId xmlns:a16="http://schemas.microsoft.com/office/drawing/2014/main" id="{62A8EBB8-9DCC-FE85-05DA-5F0335474C66}"/>
              </a:ext>
            </a:extLst>
          </p:cNvPr>
          <p:cNvSpPr>
            <a:spLocks noGrp="1"/>
          </p:cNvSpPr>
          <p:nvPr>
            <p:ph type="sldNum" sz="quarter" idx="12"/>
          </p:nvPr>
        </p:nvSpPr>
        <p:spPr/>
        <p:txBody>
          <a:bodyPr/>
          <a:lstStyle/>
          <a:p>
            <a:fld id="{6B8299A8-ECB5-4C93-9846-A5E2DB9462F4}" type="slidenum">
              <a:rPr lang="en-US" smtClean="0"/>
              <a:t>10</a:t>
            </a:fld>
            <a:endParaRPr lang="en-US"/>
          </a:p>
        </p:txBody>
      </p:sp>
      <p:pic>
        <p:nvPicPr>
          <p:cNvPr id="4" name="Picture 3">
            <a:extLst>
              <a:ext uri="{FF2B5EF4-FFF2-40B4-BE49-F238E27FC236}">
                <a16:creationId xmlns:a16="http://schemas.microsoft.com/office/drawing/2014/main" id="{5C9441DF-CAE9-5649-7F9A-E24A75A8A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2507910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29308-9F6D-DD88-C15C-148E4917D5CB}"/>
              </a:ext>
            </a:extLst>
          </p:cNvPr>
          <p:cNvSpPr>
            <a:spLocks noGrp="1"/>
          </p:cNvSpPr>
          <p:nvPr>
            <p:ph type="title"/>
          </p:nvPr>
        </p:nvSpPr>
        <p:spPr/>
        <p:txBody>
          <a:bodyPr>
            <a:normAutofit/>
          </a:bodyPr>
          <a:lstStyle/>
          <a:p>
            <a:pPr algn="ctr"/>
            <a:r>
              <a:rPr lang="en-US" sz="3200" b="1" dirty="0"/>
              <a:t>Geographical distribution of MNP and obesity rates (diabetes, pancreatic, adipocytes/infection risks, etc.</a:t>
            </a:r>
          </a:p>
        </p:txBody>
      </p:sp>
      <p:pic>
        <p:nvPicPr>
          <p:cNvPr id="5" name="Content Placeholder 4">
            <a:extLst>
              <a:ext uri="{FF2B5EF4-FFF2-40B4-BE49-F238E27FC236}">
                <a16:creationId xmlns:a16="http://schemas.microsoft.com/office/drawing/2014/main" id="{37F8042E-1B71-1D7D-93FE-DA080D5495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8701" y="1825625"/>
            <a:ext cx="9214598" cy="4351338"/>
          </a:xfrm>
        </p:spPr>
      </p:pic>
      <p:sp>
        <p:nvSpPr>
          <p:cNvPr id="3" name="Slide Number Placeholder 2">
            <a:extLst>
              <a:ext uri="{FF2B5EF4-FFF2-40B4-BE49-F238E27FC236}">
                <a16:creationId xmlns:a16="http://schemas.microsoft.com/office/drawing/2014/main" id="{E6DA2712-2F3D-6EB0-9916-126F048056A6}"/>
              </a:ext>
            </a:extLst>
          </p:cNvPr>
          <p:cNvSpPr>
            <a:spLocks noGrp="1"/>
          </p:cNvSpPr>
          <p:nvPr>
            <p:ph type="sldNum" sz="quarter" idx="12"/>
          </p:nvPr>
        </p:nvSpPr>
        <p:spPr/>
        <p:txBody>
          <a:bodyPr/>
          <a:lstStyle/>
          <a:p>
            <a:fld id="{6B8299A8-ECB5-4C93-9846-A5E2DB9462F4}" type="slidenum">
              <a:rPr lang="en-US" smtClean="0"/>
              <a:t>11</a:t>
            </a:fld>
            <a:endParaRPr lang="en-US"/>
          </a:p>
        </p:txBody>
      </p:sp>
      <p:pic>
        <p:nvPicPr>
          <p:cNvPr id="4" name="Picture 3">
            <a:extLst>
              <a:ext uri="{FF2B5EF4-FFF2-40B4-BE49-F238E27FC236}">
                <a16:creationId xmlns:a16="http://schemas.microsoft.com/office/drawing/2014/main" id="{3A577F06-B5CC-5C2B-2E05-066A58571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884667" cy="753978"/>
          </a:xfrm>
          <a:prstGeom prst="rect">
            <a:avLst/>
          </a:prstGeom>
        </p:spPr>
      </p:pic>
    </p:spTree>
    <p:extLst>
      <p:ext uri="{BB962C8B-B14F-4D97-AF65-F5344CB8AC3E}">
        <p14:creationId xmlns:p14="http://schemas.microsoft.com/office/powerpoint/2010/main" val="52910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8AB1D-4F99-64BC-881B-61CFC393CEA0}"/>
              </a:ext>
            </a:extLst>
          </p:cNvPr>
          <p:cNvSpPr>
            <a:spLocks noGrp="1"/>
          </p:cNvSpPr>
          <p:nvPr>
            <p:ph type="title"/>
          </p:nvPr>
        </p:nvSpPr>
        <p:spPr>
          <a:xfrm>
            <a:off x="417095" y="1"/>
            <a:ext cx="11774905" cy="1138988"/>
          </a:xfrm>
        </p:spPr>
        <p:txBody>
          <a:bodyPr>
            <a:normAutofit/>
          </a:bodyPr>
          <a:lstStyle/>
          <a:p>
            <a:pPr algn="ctr"/>
            <a:r>
              <a:rPr lang="en-US" sz="2800" b="1" dirty="0"/>
              <a:t>Breast cancer in The Netherlands, age-specific incidence 2012 - 2015</a:t>
            </a:r>
          </a:p>
        </p:txBody>
      </p:sp>
      <p:pic>
        <p:nvPicPr>
          <p:cNvPr id="5" name="Content Placeholder 4">
            <a:extLst>
              <a:ext uri="{FF2B5EF4-FFF2-40B4-BE49-F238E27FC236}">
                <a16:creationId xmlns:a16="http://schemas.microsoft.com/office/drawing/2014/main" id="{02D55C69-001D-78AA-1FFC-885A9DAF60C4}"/>
              </a:ext>
            </a:extLst>
          </p:cNvPr>
          <p:cNvPicPr>
            <a:picLocks noGrp="1" noChangeAspect="1"/>
          </p:cNvPicPr>
          <p:nvPr>
            <p:ph idx="1"/>
          </p:nvPr>
        </p:nvPicPr>
        <p:blipFill>
          <a:blip r:embed="rId2"/>
          <a:stretch>
            <a:fillRect/>
          </a:stretch>
        </p:blipFill>
        <p:spPr>
          <a:xfrm>
            <a:off x="2181727" y="988166"/>
            <a:ext cx="8165432" cy="5680301"/>
          </a:xfrm>
        </p:spPr>
      </p:pic>
      <p:sp>
        <p:nvSpPr>
          <p:cNvPr id="6" name="Arrow: Right 5">
            <a:extLst>
              <a:ext uri="{FF2B5EF4-FFF2-40B4-BE49-F238E27FC236}">
                <a16:creationId xmlns:a16="http://schemas.microsoft.com/office/drawing/2014/main" id="{461BCD64-6C52-C48A-D578-ECF54DCB4EAA}"/>
              </a:ext>
            </a:extLst>
          </p:cNvPr>
          <p:cNvSpPr/>
          <p:nvPr/>
        </p:nvSpPr>
        <p:spPr>
          <a:xfrm rot="10800000">
            <a:off x="5085348" y="1844845"/>
            <a:ext cx="1780672" cy="28230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8005CC1-ADFB-D535-C730-223483A51445}"/>
              </a:ext>
            </a:extLst>
          </p:cNvPr>
          <p:cNvCxnSpPr>
            <a:cxnSpLocks/>
          </p:cNvCxnSpPr>
          <p:nvPr/>
        </p:nvCxnSpPr>
        <p:spPr>
          <a:xfrm>
            <a:off x="7106653" y="988166"/>
            <a:ext cx="0" cy="501158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028BCB9-16F7-499A-7600-B336D5D1E972}"/>
              </a:ext>
            </a:extLst>
          </p:cNvPr>
          <p:cNvCxnSpPr>
            <a:cxnSpLocks/>
          </p:cNvCxnSpPr>
          <p:nvPr/>
        </p:nvCxnSpPr>
        <p:spPr>
          <a:xfrm>
            <a:off x="5646821" y="988166"/>
            <a:ext cx="1" cy="4754908"/>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D14C75B-EB99-C6DC-179B-CB4EA7B9B0D5}"/>
              </a:ext>
            </a:extLst>
          </p:cNvPr>
          <p:cNvSpPr txBox="1"/>
          <p:nvPr/>
        </p:nvSpPr>
        <p:spPr>
          <a:xfrm>
            <a:off x="-1" y="6529136"/>
            <a:ext cx="4395537" cy="369332"/>
          </a:xfrm>
          <a:prstGeom prst="rect">
            <a:avLst/>
          </a:prstGeom>
          <a:noFill/>
        </p:spPr>
        <p:txBody>
          <a:bodyPr wrap="square" rtlCol="0">
            <a:spAutoFit/>
          </a:bodyPr>
          <a:lstStyle/>
          <a:p>
            <a:r>
              <a:rPr lang="en-US" dirty="0"/>
              <a:t>Source: </a:t>
            </a:r>
            <a:r>
              <a:rPr lang="en-US" dirty="0" err="1"/>
              <a:t>Dassen</a:t>
            </a:r>
            <a:r>
              <a:rPr lang="en-US" dirty="0"/>
              <a:t>, R.R. et al.</a:t>
            </a:r>
          </a:p>
        </p:txBody>
      </p:sp>
      <p:sp>
        <p:nvSpPr>
          <p:cNvPr id="21" name="Slide Number Placeholder 20">
            <a:extLst>
              <a:ext uri="{FF2B5EF4-FFF2-40B4-BE49-F238E27FC236}">
                <a16:creationId xmlns:a16="http://schemas.microsoft.com/office/drawing/2014/main" id="{9B97AB87-EC80-C995-3EB7-D4B21FFAF50E}"/>
              </a:ext>
            </a:extLst>
          </p:cNvPr>
          <p:cNvSpPr>
            <a:spLocks noGrp="1"/>
          </p:cNvSpPr>
          <p:nvPr>
            <p:ph type="sldNum" sz="quarter" idx="12"/>
          </p:nvPr>
        </p:nvSpPr>
        <p:spPr/>
        <p:txBody>
          <a:bodyPr/>
          <a:lstStyle/>
          <a:p>
            <a:fld id="{6B8299A8-ECB5-4C93-9846-A5E2DB9462F4}" type="slidenum">
              <a:rPr lang="en-US" smtClean="0"/>
              <a:t>12</a:t>
            </a:fld>
            <a:endParaRPr lang="en-US"/>
          </a:p>
        </p:txBody>
      </p:sp>
      <p:pic>
        <p:nvPicPr>
          <p:cNvPr id="22" name="Picture 21">
            <a:extLst>
              <a:ext uri="{FF2B5EF4-FFF2-40B4-BE49-F238E27FC236}">
                <a16:creationId xmlns:a16="http://schemas.microsoft.com/office/drawing/2014/main" id="{84C722D6-D0A3-11B2-A24E-72E6A7ECE1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22313" cy="786063"/>
          </a:xfrm>
          <a:prstGeom prst="rect">
            <a:avLst/>
          </a:prstGeom>
        </p:spPr>
      </p:pic>
      <p:sp>
        <p:nvSpPr>
          <p:cNvPr id="3" name="TextBox 2">
            <a:extLst>
              <a:ext uri="{FF2B5EF4-FFF2-40B4-BE49-F238E27FC236}">
                <a16:creationId xmlns:a16="http://schemas.microsoft.com/office/drawing/2014/main" id="{FB0227DD-A144-A3D6-0E4B-BEAE4161927A}"/>
              </a:ext>
            </a:extLst>
          </p:cNvPr>
          <p:cNvSpPr txBox="1"/>
          <p:nvPr/>
        </p:nvSpPr>
        <p:spPr>
          <a:xfrm>
            <a:off x="4395535" y="2127155"/>
            <a:ext cx="2258481" cy="646331"/>
          </a:xfrm>
          <a:prstGeom prst="rect">
            <a:avLst/>
          </a:prstGeom>
          <a:noFill/>
        </p:spPr>
        <p:txBody>
          <a:bodyPr wrap="square" rtlCol="0">
            <a:spAutoFit/>
          </a:bodyPr>
          <a:lstStyle/>
          <a:p>
            <a:r>
              <a:rPr lang="en-US" dirty="0"/>
              <a:t>Shifting left to </a:t>
            </a:r>
          </a:p>
          <a:p>
            <a:r>
              <a:rPr lang="en-US" dirty="0"/>
              <a:t>younger age groups </a:t>
            </a:r>
          </a:p>
        </p:txBody>
      </p:sp>
    </p:spTree>
    <p:extLst>
      <p:ext uri="{BB962C8B-B14F-4D97-AF65-F5344CB8AC3E}">
        <p14:creationId xmlns:p14="http://schemas.microsoft.com/office/powerpoint/2010/main" val="103959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6C53-12A0-AA61-D8F1-CFB82D2F45C2}"/>
              </a:ext>
            </a:extLst>
          </p:cNvPr>
          <p:cNvSpPr>
            <a:spLocks noGrp="1"/>
          </p:cNvSpPr>
          <p:nvPr>
            <p:ph type="title"/>
          </p:nvPr>
        </p:nvSpPr>
        <p:spPr>
          <a:xfrm>
            <a:off x="838200" y="481263"/>
            <a:ext cx="10515600" cy="352926"/>
          </a:xfrm>
        </p:spPr>
        <p:txBody>
          <a:bodyPr>
            <a:normAutofit fontScale="90000"/>
          </a:bodyPr>
          <a:lstStyle/>
          <a:p>
            <a:r>
              <a:rPr lang="en-US" sz="2800" b="1" dirty="0"/>
              <a:t>             </a:t>
            </a:r>
            <a:r>
              <a:rPr lang="en-US" sz="3600" b="1" dirty="0"/>
              <a:t>Shifting cancer incidence towards younger generations</a:t>
            </a:r>
          </a:p>
        </p:txBody>
      </p:sp>
      <p:pic>
        <p:nvPicPr>
          <p:cNvPr id="5" name="Content Placeholder 4">
            <a:extLst>
              <a:ext uri="{FF2B5EF4-FFF2-40B4-BE49-F238E27FC236}">
                <a16:creationId xmlns:a16="http://schemas.microsoft.com/office/drawing/2014/main" id="{9DF65E4D-B32E-A75E-E059-5ADE77D5D0B7}"/>
              </a:ext>
            </a:extLst>
          </p:cNvPr>
          <p:cNvPicPr>
            <a:picLocks noGrp="1" noChangeAspect="1"/>
          </p:cNvPicPr>
          <p:nvPr>
            <p:ph idx="1"/>
          </p:nvPr>
        </p:nvPicPr>
        <p:blipFill>
          <a:blip r:embed="rId2"/>
          <a:stretch>
            <a:fillRect/>
          </a:stretch>
        </p:blipFill>
        <p:spPr>
          <a:xfrm>
            <a:off x="1427747" y="4459704"/>
            <a:ext cx="8999621" cy="2398295"/>
          </a:xfrm>
        </p:spPr>
      </p:pic>
      <p:pic>
        <p:nvPicPr>
          <p:cNvPr id="9" name="Picture 8">
            <a:extLst>
              <a:ext uri="{FF2B5EF4-FFF2-40B4-BE49-F238E27FC236}">
                <a16:creationId xmlns:a16="http://schemas.microsoft.com/office/drawing/2014/main" id="{B193CF72-E177-A1A4-3344-4C5B3B8C9E96}"/>
              </a:ext>
            </a:extLst>
          </p:cNvPr>
          <p:cNvPicPr>
            <a:picLocks noChangeAspect="1"/>
          </p:cNvPicPr>
          <p:nvPr/>
        </p:nvPicPr>
        <p:blipFill>
          <a:blip r:embed="rId3"/>
          <a:stretch>
            <a:fillRect/>
          </a:stretch>
        </p:blipFill>
        <p:spPr>
          <a:xfrm>
            <a:off x="808697" y="1090863"/>
            <a:ext cx="10854665" cy="3657600"/>
          </a:xfrm>
          <a:prstGeom prst="rect">
            <a:avLst/>
          </a:prstGeom>
        </p:spPr>
      </p:pic>
      <p:sp>
        <p:nvSpPr>
          <p:cNvPr id="3" name="Slide Number Placeholder 2">
            <a:extLst>
              <a:ext uri="{FF2B5EF4-FFF2-40B4-BE49-F238E27FC236}">
                <a16:creationId xmlns:a16="http://schemas.microsoft.com/office/drawing/2014/main" id="{BFD7F053-5DBB-B421-E556-444E5AC8693D}"/>
              </a:ext>
            </a:extLst>
          </p:cNvPr>
          <p:cNvSpPr>
            <a:spLocks noGrp="1"/>
          </p:cNvSpPr>
          <p:nvPr>
            <p:ph type="sldNum" sz="quarter" idx="12"/>
          </p:nvPr>
        </p:nvSpPr>
        <p:spPr/>
        <p:txBody>
          <a:bodyPr/>
          <a:lstStyle/>
          <a:p>
            <a:fld id="{6B8299A8-ECB5-4C93-9846-A5E2DB9462F4}" type="slidenum">
              <a:rPr lang="en-US" smtClean="0"/>
              <a:t>13</a:t>
            </a:fld>
            <a:endParaRPr lang="en-US"/>
          </a:p>
        </p:txBody>
      </p:sp>
      <p:pic>
        <p:nvPicPr>
          <p:cNvPr id="4" name="Picture 3">
            <a:extLst>
              <a:ext uri="{FF2B5EF4-FFF2-40B4-BE49-F238E27FC236}">
                <a16:creationId xmlns:a16="http://schemas.microsoft.com/office/drawing/2014/main" id="{8FCD7DA0-88F7-B00B-9985-3382B3CFD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231432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CDE7-137B-C9C3-B21B-45F85A4CF3BC}"/>
              </a:ext>
            </a:extLst>
          </p:cNvPr>
          <p:cNvSpPr>
            <a:spLocks noGrp="1"/>
          </p:cNvSpPr>
          <p:nvPr>
            <p:ph type="title"/>
          </p:nvPr>
        </p:nvSpPr>
        <p:spPr>
          <a:xfrm>
            <a:off x="239151" y="-548640"/>
            <a:ext cx="11788726" cy="3432517"/>
          </a:xfrm>
        </p:spPr>
        <p:txBody>
          <a:bodyPr>
            <a:normAutofit/>
          </a:bodyPr>
          <a:lstStyle/>
          <a:p>
            <a:pPr marR="0" lvl="0" defTabSz="914400" rtl="0" eaLnBrk="1" fontAlgn="auto" latinLnBrk="0" hangingPunct="1">
              <a:lnSpc>
                <a:spcPct val="90000"/>
              </a:lnSpc>
              <a:spcBef>
                <a:spcPts val="1000"/>
              </a:spcBef>
              <a:spcAft>
                <a:spcPts val="0"/>
              </a:spcAft>
              <a:buClrTx/>
              <a:buSzTx/>
              <a:tabLst/>
              <a:defRPr/>
            </a:pPr>
            <a:r>
              <a:rPr lang="en-US" sz="3600" b="1" dirty="0"/>
              <a:t>                                  Alzheimer’s &amp; </a:t>
            </a:r>
            <a:r>
              <a:rPr lang="en-US" sz="3600" b="1" dirty="0" err="1"/>
              <a:t>Parkinsons</a:t>
            </a:r>
            <a:br>
              <a:rPr lang="en-US" sz="1800" b="1" dirty="0"/>
            </a:b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2010 there were +/- 36.5 million people living with dementia</a:t>
            </a:r>
            <a:r>
              <a:rPr lang="en-US" sz="2400" dirty="0">
                <a:solidFill>
                  <a:prstClr val="black"/>
                </a:solidFill>
                <a:latin typeface="Calibri" panose="020F0502020204030204"/>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7.7 million new cases yearly </a:t>
            </a:r>
            <a:r>
              <a:rPr lang="en-US" sz="2400" dirty="0">
                <a:solidFill>
                  <a:prstClr val="black"/>
                </a:solidFill>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new case of dementia every 4 sec.) The number of persons with dementia will double every 20 years. Most of these persons will be living in low- and middle-income countries (LMIC).</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US" sz="2400" b="1" dirty="0"/>
          </a:p>
        </p:txBody>
      </p:sp>
      <p:pic>
        <p:nvPicPr>
          <p:cNvPr id="8" name="Content Placeholder 7">
            <a:extLst>
              <a:ext uri="{FF2B5EF4-FFF2-40B4-BE49-F238E27FC236}">
                <a16:creationId xmlns:a16="http://schemas.microsoft.com/office/drawing/2014/main" id="{74CD17EB-6D67-2B43-DF15-6ABB6604607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01994" y="2082800"/>
            <a:ext cx="6382678" cy="4273550"/>
          </a:xfrm>
        </p:spPr>
      </p:pic>
      <p:pic>
        <p:nvPicPr>
          <p:cNvPr id="5" name="Picture 4">
            <a:extLst>
              <a:ext uri="{FF2B5EF4-FFF2-40B4-BE49-F238E27FC236}">
                <a16:creationId xmlns:a16="http://schemas.microsoft.com/office/drawing/2014/main" id="{175F5D5E-FADE-8C51-6DCE-F832E5BF044B}"/>
              </a:ext>
            </a:extLst>
          </p:cNvPr>
          <p:cNvPicPr>
            <a:picLocks noChangeAspect="1"/>
          </p:cNvPicPr>
          <p:nvPr/>
        </p:nvPicPr>
        <p:blipFill>
          <a:blip r:embed="rId3"/>
          <a:stretch>
            <a:fillRect/>
          </a:stretch>
        </p:blipFill>
        <p:spPr>
          <a:xfrm>
            <a:off x="462650" y="2234915"/>
            <a:ext cx="4563377" cy="4294222"/>
          </a:xfrm>
          <a:prstGeom prst="rect">
            <a:avLst/>
          </a:prstGeom>
        </p:spPr>
      </p:pic>
      <p:sp>
        <p:nvSpPr>
          <p:cNvPr id="3" name="Slide Number Placeholder 2">
            <a:extLst>
              <a:ext uri="{FF2B5EF4-FFF2-40B4-BE49-F238E27FC236}">
                <a16:creationId xmlns:a16="http://schemas.microsoft.com/office/drawing/2014/main" id="{EE902796-F854-8AED-252F-6E84A6FF58D8}"/>
              </a:ext>
            </a:extLst>
          </p:cNvPr>
          <p:cNvSpPr>
            <a:spLocks noGrp="1"/>
          </p:cNvSpPr>
          <p:nvPr>
            <p:ph type="sldNum" sz="quarter" idx="12"/>
          </p:nvPr>
        </p:nvSpPr>
        <p:spPr/>
        <p:txBody>
          <a:bodyPr/>
          <a:lstStyle/>
          <a:p>
            <a:fld id="{6B8299A8-ECB5-4C93-9846-A5E2DB9462F4}" type="slidenum">
              <a:rPr lang="en-US" smtClean="0"/>
              <a:t>14</a:t>
            </a:fld>
            <a:endParaRPr lang="en-US"/>
          </a:p>
        </p:txBody>
      </p:sp>
      <p:pic>
        <p:nvPicPr>
          <p:cNvPr id="4" name="Picture 3">
            <a:extLst>
              <a:ext uri="{FF2B5EF4-FFF2-40B4-BE49-F238E27FC236}">
                <a16:creationId xmlns:a16="http://schemas.microsoft.com/office/drawing/2014/main" id="{4FE5E592-B049-1F01-1113-69047258F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850231" cy="724629"/>
          </a:xfrm>
          <a:prstGeom prst="rect">
            <a:avLst/>
          </a:prstGeom>
        </p:spPr>
      </p:pic>
    </p:spTree>
    <p:extLst>
      <p:ext uri="{BB962C8B-B14F-4D97-AF65-F5344CB8AC3E}">
        <p14:creationId xmlns:p14="http://schemas.microsoft.com/office/powerpoint/2010/main" val="48197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DDBBE-27CF-2C11-F981-F6231B7C647C}"/>
              </a:ext>
            </a:extLst>
          </p:cNvPr>
          <p:cNvSpPr>
            <a:spLocks noGrp="1"/>
          </p:cNvSpPr>
          <p:nvPr>
            <p:ph type="title"/>
          </p:nvPr>
        </p:nvSpPr>
        <p:spPr>
          <a:xfrm>
            <a:off x="838200" y="1"/>
            <a:ext cx="10515600" cy="927434"/>
          </a:xfrm>
        </p:spPr>
        <p:txBody>
          <a:bodyPr>
            <a:normAutofit/>
          </a:bodyPr>
          <a:lstStyle/>
          <a:p>
            <a:pPr algn="ctr"/>
            <a:r>
              <a:rPr lang="en-US" dirty="0"/>
              <a:t>MNP and cardiovascular risks</a:t>
            </a:r>
          </a:p>
        </p:txBody>
      </p:sp>
      <p:sp>
        <p:nvSpPr>
          <p:cNvPr id="3" name="Content Placeholder 2">
            <a:extLst>
              <a:ext uri="{FF2B5EF4-FFF2-40B4-BE49-F238E27FC236}">
                <a16:creationId xmlns:a16="http://schemas.microsoft.com/office/drawing/2014/main" id="{73865758-2C17-BE53-3591-40A27D7D35A9}"/>
              </a:ext>
            </a:extLst>
          </p:cNvPr>
          <p:cNvSpPr>
            <a:spLocks noGrp="1"/>
          </p:cNvSpPr>
          <p:nvPr>
            <p:ph idx="1"/>
          </p:nvPr>
        </p:nvSpPr>
        <p:spPr/>
        <p:txBody>
          <a:bodyPr/>
          <a:lstStyle/>
          <a:p>
            <a:pPr marL="0" indent="0">
              <a:buNone/>
            </a:pPr>
            <a:endParaRPr lang="en-US" dirty="0"/>
          </a:p>
          <a:p>
            <a:endParaRPr lang="en-US" dirty="0"/>
          </a:p>
        </p:txBody>
      </p:sp>
      <p:pic>
        <p:nvPicPr>
          <p:cNvPr id="5" name="Picture 4">
            <a:extLst>
              <a:ext uri="{FF2B5EF4-FFF2-40B4-BE49-F238E27FC236}">
                <a16:creationId xmlns:a16="http://schemas.microsoft.com/office/drawing/2014/main" id="{B8D8EA68-01DE-9C09-78CB-91CD76B8EBAC}"/>
              </a:ext>
            </a:extLst>
          </p:cNvPr>
          <p:cNvPicPr>
            <a:picLocks noChangeAspect="1"/>
          </p:cNvPicPr>
          <p:nvPr/>
        </p:nvPicPr>
        <p:blipFill>
          <a:blip r:embed="rId2"/>
          <a:stretch>
            <a:fillRect/>
          </a:stretch>
        </p:blipFill>
        <p:spPr>
          <a:xfrm>
            <a:off x="151427" y="927435"/>
            <a:ext cx="6072909" cy="5746081"/>
          </a:xfrm>
          <a:prstGeom prst="rect">
            <a:avLst/>
          </a:prstGeom>
        </p:spPr>
      </p:pic>
      <p:pic>
        <p:nvPicPr>
          <p:cNvPr id="8" name="Picture 7">
            <a:extLst>
              <a:ext uri="{FF2B5EF4-FFF2-40B4-BE49-F238E27FC236}">
                <a16:creationId xmlns:a16="http://schemas.microsoft.com/office/drawing/2014/main" id="{EA4969AC-B0E8-6D4B-F278-98FCB44E1BBF}"/>
              </a:ext>
            </a:extLst>
          </p:cNvPr>
          <p:cNvPicPr>
            <a:picLocks noChangeAspect="1"/>
          </p:cNvPicPr>
          <p:nvPr/>
        </p:nvPicPr>
        <p:blipFill>
          <a:blip r:embed="rId3"/>
          <a:stretch>
            <a:fillRect/>
          </a:stretch>
        </p:blipFill>
        <p:spPr>
          <a:xfrm>
            <a:off x="6224336" y="1252539"/>
            <a:ext cx="5944573" cy="5420977"/>
          </a:xfrm>
          <a:prstGeom prst="rect">
            <a:avLst/>
          </a:prstGeom>
        </p:spPr>
      </p:pic>
      <p:sp>
        <p:nvSpPr>
          <p:cNvPr id="4" name="Slide Number Placeholder 3">
            <a:extLst>
              <a:ext uri="{FF2B5EF4-FFF2-40B4-BE49-F238E27FC236}">
                <a16:creationId xmlns:a16="http://schemas.microsoft.com/office/drawing/2014/main" id="{991C86C1-1FDB-684B-6FC7-69780F56EDA3}"/>
              </a:ext>
            </a:extLst>
          </p:cNvPr>
          <p:cNvSpPr>
            <a:spLocks noGrp="1"/>
          </p:cNvSpPr>
          <p:nvPr>
            <p:ph type="sldNum" sz="quarter" idx="12"/>
          </p:nvPr>
        </p:nvSpPr>
        <p:spPr/>
        <p:txBody>
          <a:bodyPr/>
          <a:lstStyle/>
          <a:p>
            <a:fld id="{6B8299A8-ECB5-4C93-9846-A5E2DB9462F4}" type="slidenum">
              <a:rPr lang="en-US" smtClean="0"/>
              <a:t>15</a:t>
            </a:fld>
            <a:endParaRPr lang="en-US"/>
          </a:p>
        </p:txBody>
      </p:sp>
      <p:pic>
        <p:nvPicPr>
          <p:cNvPr id="6" name="Picture 5">
            <a:extLst>
              <a:ext uri="{FF2B5EF4-FFF2-40B4-BE49-F238E27FC236}">
                <a16:creationId xmlns:a16="http://schemas.microsoft.com/office/drawing/2014/main" id="{820ECDE0-5913-0DD9-D5E4-02C57A965A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
            <a:ext cx="877709" cy="748048"/>
          </a:xfrm>
          <a:prstGeom prst="rect">
            <a:avLst/>
          </a:prstGeom>
        </p:spPr>
      </p:pic>
    </p:spTree>
    <p:extLst>
      <p:ext uri="{BB962C8B-B14F-4D97-AF65-F5344CB8AC3E}">
        <p14:creationId xmlns:p14="http://schemas.microsoft.com/office/powerpoint/2010/main" val="3899620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6170-72A8-C55F-08A6-2A6059DD4302}"/>
              </a:ext>
            </a:extLst>
          </p:cNvPr>
          <p:cNvSpPr>
            <a:spLocks noGrp="1"/>
          </p:cNvSpPr>
          <p:nvPr>
            <p:ph type="title"/>
          </p:nvPr>
        </p:nvSpPr>
        <p:spPr>
          <a:xfrm>
            <a:off x="171450" y="450166"/>
            <a:ext cx="11898630" cy="1147249"/>
          </a:xfrm>
        </p:spPr>
        <p:txBody>
          <a:bodyPr>
            <a:normAutofit fontScale="90000"/>
          </a:bodyPr>
          <a:lstStyle/>
          <a:p>
            <a:pPr algn="ctr"/>
            <a:r>
              <a:rPr lang="en-US" b="1" dirty="0"/>
              <a:t>    Reduced brain arterial </a:t>
            </a:r>
            <a:r>
              <a:rPr lang="en-US" b="1" dirty="0" err="1"/>
              <a:t>bloodflow</a:t>
            </a:r>
            <a:r>
              <a:rPr lang="en-US" b="1" dirty="0"/>
              <a:t> from MNP injection </a:t>
            </a:r>
            <a:br>
              <a:rPr lang="en-US" b="1" dirty="0"/>
            </a:br>
            <a:r>
              <a:rPr lang="en-US" b="1" dirty="0"/>
              <a:t>as seen below</a:t>
            </a:r>
          </a:p>
        </p:txBody>
      </p:sp>
      <p:pic>
        <p:nvPicPr>
          <p:cNvPr id="6" name="Content Placeholder 5">
            <a:extLst>
              <a:ext uri="{FF2B5EF4-FFF2-40B4-BE49-F238E27FC236}">
                <a16:creationId xmlns:a16="http://schemas.microsoft.com/office/drawing/2014/main" id="{FE617032-D141-7DF3-0F89-D5D9D43E7FE9}"/>
              </a:ext>
            </a:extLst>
          </p:cNvPr>
          <p:cNvPicPr>
            <a:picLocks noGrp="1" noChangeAspect="1"/>
          </p:cNvPicPr>
          <p:nvPr>
            <p:ph idx="1"/>
          </p:nvPr>
        </p:nvPicPr>
        <p:blipFill>
          <a:blip r:embed="rId2"/>
          <a:stretch>
            <a:fillRect/>
          </a:stretch>
        </p:blipFill>
        <p:spPr>
          <a:xfrm>
            <a:off x="591824" y="2053882"/>
            <a:ext cx="11144454" cy="3784209"/>
          </a:xfrm>
        </p:spPr>
      </p:pic>
      <p:sp>
        <p:nvSpPr>
          <p:cNvPr id="4" name="Slide Number Placeholder 3">
            <a:extLst>
              <a:ext uri="{FF2B5EF4-FFF2-40B4-BE49-F238E27FC236}">
                <a16:creationId xmlns:a16="http://schemas.microsoft.com/office/drawing/2014/main" id="{DC8339D8-C2BE-7DDA-5969-9EF1A573CE7F}"/>
              </a:ext>
            </a:extLst>
          </p:cNvPr>
          <p:cNvSpPr>
            <a:spLocks noGrp="1"/>
          </p:cNvSpPr>
          <p:nvPr>
            <p:ph type="sldNum" sz="quarter" idx="12"/>
          </p:nvPr>
        </p:nvSpPr>
        <p:spPr/>
        <p:txBody>
          <a:bodyPr/>
          <a:lstStyle/>
          <a:p>
            <a:fld id="{6B8299A8-ECB5-4C93-9846-A5E2DB9462F4}" type="slidenum">
              <a:rPr lang="en-US" smtClean="0"/>
              <a:t>16</a:t>
            </a:fld>
            <a:endParaRPr lang="en-US"/>
          </a:p>
        </p:txBody>
      </p:sp>
      <p:sp>
        <p:nvSpPr>
          <p:cNvPr id="9" name="TextBox 8">
            <a:extLst>
              <a:ext uri="{FF2B5EF4-FFF2-40B4-BE49-F238E27FC236}">
                <a16:creationId xmlns:a16="http://schemas.microsoft.com/office/drawing/2014/main" id="{FC44EE6D-35DE-4734-6DCA-C555C638B192}"/>
              </a:ext>
            </a:extLst>
          </p:cNvPr>
          <p:cNvSpPr txBox="1"/>
          <p:nvPr/>
        </p:nvSpPr>
        <p:spPr>
          <a:xfrm>
            <a:off x="450167" y="6356350"/>
            <a:ext cx="9717306" cy="369332"/>
          </a:xfrm>
          <a:prstGeom prst="rect">
            <a:avLst/>
          </a:prstGeom>
          <a:noFill/>
        </p:spPr>
        <p:txBody>
          <a:bodyPr wrap="square" rtlCol="0">
            <a:spAutoFit/>
          </a:bodyPr>
          <a:lstStyle/>
          <a:p>
            <a:r>
              <a:rPr lang="en-US" dirty="0"/>
              <a:t>Source:  Topol, E.,  The Microplastic Concerns Elevate – to the Brain, </a:t>
            </a:r>
            <a:r>
              <a:rPr lang="en-US" i="1" dirty="0"/>
              <a:t>Ground Truths</a:t>
            </a:r>
            <a:r>
              <a:rPr lang="en-US" dirty="0"/>
              <a:t>, </a:t>
            </a:r>
            <a:r>
              <a:rPr lang="en-US" dirty="0" err="1"/>
              <a:t>Febr</a:t>
            </a:r>
            <a:r>
              <a:rPr lang="en-US" dirty="0"/>
              <a:t>. 03 2025</a:t>
            </a:r>
          </a:p>
        </p:txBody>
      </p:sp>
      <p:pic>
        <p:nvPicPr>
          <p:cNvPr id="1026" name="Picture 2">
            <a:extLst>
              <a:ext uri="{FF2B5EF4-FFF2-40B4-BE49-F238E27FC236}">
                <a16:creationId xmlns:a16="http://schemas.microsoft.com/office/drawing/2014/main" id="{AEC46675-3187-36F7-D45A-C59AA7E5E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AC0EE181-B793-FA35-19E0-91A176B901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868C46F-0D7C-EA37-CF40-C749F30815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BB53BF39-39B4-7167-F953-FCC0B28D81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9DB41E9-F747-E0C1-849F-EAE0B79562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E9FDB636-8227-DD04-062E-F47E298CF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a:extLst>
              <a:ext uri="{FF2B5EF4-FFF2-40B4-BE49-F238E27FC236}">
                <a16:creationId xmlns:a16="http://schemas.microsoft.com/office/drawing/2014/main" id="{EDAD0484-7C37-E1D2-7A1F-1C6E013629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14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6B77B25-14A7-A123-F451-14152EC75D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 y="0"/>
            <a:ext cx="773722" cy="659423"/>
          </a:xfrm>
          <a:prstGeom prst="rect">
            <a:avLst/>
          </a:prstGeom>
        </p:spPr>
      </p:pic>
    </p:spTree>
    <p:extLst>
      <p:ext uri="{BB962C8B-B14F-4D97-AF65-F5344CB8AC3E}">
        <p14:creationId xmlns:p14="http://schemas.microsoft.com/office/powerpoint/2010/main" val="794019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694EA-9023-41F5-CF7B-7E4AEA74E66C}"/>
              </a:ext>
            </a:extLst>
          </p:cNvPr>
          <p:cNvSpPr>
            <a:spLocks noGrp="1"/>
          </p:cNvSpPr>
          <p:nvPr>
            <p:ph type="title"/>
          </p:nvPr>
        </p:nvSpPr>
        <p:spPr/>
        <p:txBody>
          <a:bodyPr/>
          <a:lstStyle/>
          <a:p>
            <a:pPr algn="ctr"/>
            <a:r>
              <a:rPr lang="en-US" dirty="0"/>
              <a:t>Global MNP and (In)Fertility</a:t>
            </a:r>
          </a:p>
        </p:txBody>
      </p:sp>
      <p:pic>
        <p:nvPicPr>
          <p:cNvPr id="5" name="Content Placeholder 4">
            <a:extLst>
              <a:ext uri="{FF2B5EF4-FFF2-40B4-BE49-F238E27FC236}">
                <a16:creationId xmlns:a16="http://schemas.microsoft.com/office/drawing/2014/main" id="{1249C6BF-89E3-F294-E252-0154A6CE9D60}"/>
              </a:ext>
            </a:extLst>
          </p:cNvPr>
          <p:cNvPicPr>
            <a:picLocks noGrp="1" noChangeAspect="1"/>
          </p:cNvPicPr>
          <p:nvPr>
            <p:ph idx="1"/>
          </p:nvPr>
        </p:nvPicPr>
        <p:blipFill>
          <a:blip r:embed="rId2"/>
          <a:stretch>
            <a:fillRect/>
          </a:stretch>
        </p:blipFill>
        <p:spPr>
          <a:xfrm>
            <a:off x="6160183" y="1746577"/>
            <a:ext cx="4186976" cy="4124834"/>
          </a:xfrm>
        </p:spPr>
      </p:pic>
      <p:pic>
        <p:nvPicPr>
          <p:cNvPr id="6" name="Picture 5">
            <a:extLst>
              <a:ext uri="{FF2B5EF4-FFF2-40B4-BE49-F238E27FC236}">
                <a16:creationId xmlns:a16="http://schemas.microsoft.com/office/drawing/2014/main" id="{233E9F3A-8EA2-14B3-28A0-460FBFD7FBA0}"/>
              </a:ext>
            </a:extLst>
          </p:cNvPr>
          <p:cNvPicPr>
            <a:picLocks noChangeAspect="1"/>
          </p:cNvPicPr>
          <p:nvPr/>
        </p:nvPicPr>
        <p:blipFill>
          <a:blip r:embed="rId3"/>
          <a:stretch>
            <a:fillRect/>
          </a:stretch>
        </p:blipFill>
        <p:spPr>
          <a:xfrm>
            <a:off x="838200" y="1855285"/>
            <a:ext cx="4539900" cy="3147429"/>
          </a:xfrm>
          <a:prstGeom prst="rect">
            <a:avLst/>
          </a:prstGeom>
        </p:spPr>
      </p:pic>
      <p:sp>
        <p:nvSpPr>
          <p:cNvPr id="7" name="TextBox 6">
            <a:extLst>
              <a:ext uri="{FF2B5EF4-FFF2-40B4-BE49-F238E27FC236}">
                <a16:creationId xmlns:a16="http://schemas.microsoft.com/office/drawing/2014/main" id="{6721EBD6-B24E-B9BE-3964-025D40309E49}"/>
              </a:ext>
            </a:extLst>
          </p:cNvPr>
          <p:cNvSpPr txBox="1"/>
          <p:nvPr/>
        </p:nvSpPr>
        <p:spPr>
          <a:xfrm>
            <a:off x="304799" y="5871411"/>
            <a:ext cx="8309811" cy="830997"/>
          </a:xfrm>
          <a:prstGeom prst="rect">
            <a:avLst/>
          </a:prstGeom>
          <a:noFill/>
        </p:spPr>
        <p:txBody>
          <a:bodyPr wrap="square" rtlCol="0">
            <a:spAutoFit/>
          </a:bodyPr>
          <a:lstStyle/>
          <a:p>
            <a:r>
              <a:rPr lang="en-US" sz="1200" dirty="0"/>
              <a:t>Sources: </a:t>
            </a:r>
            <a:r>
              <a:rPr lang="en-US" sz="1200" b="0" i="0" u="none" strike="noStrike" baseline="0" dirty="0">
                <a:solidFill>
                  <a:srgbClr val="000000"/>
                </a:solidFill>
                <a:latin typeface="+mj-lt"/>
              </a:rPr>
              <a:t>Pires da Mata Costa L, Deborah Vas de Miranda DM, Couto de Oliveira AC et al. Capture </a:t>
            </a:r>
          </a:p>
          <a:p>
            <a:r>
              <a:rPr lang="en-US" sz="1200" b="0" i="0" u="none" strike="noStrike" baseline="0" dirty="0">
                <a:solidFill>
                  <a:srgbClr val="000000"/>
                </a:solidFill>
                <a:latin typeface="+mj-lt"/>
              </a:rPr>
              <a:t> and Reuse of Carbon Dioxide (CO2) for a Plastics Circular Economy: A Review, in </a:t>
            </a:r>
            <a:r>
              <a:rPr lang="en-US" sz="1200" b="0" i="1" u="none" strike="noStrike" baseline="0" dirty="0">
                <a:solidFill>
                  <a:srgbClr val="000000"/>
                </a:solidFill>
                <a:latin typeface="+mj-lt"/>
              </a:rPr>
              <a:t>Processes</a:t>
            </a:r>
            <a:r>
              <a:rPr lang="en-US" sz="1200" b="0" i="0" u="none" strike="noStrike" baseline="0" dirty="0">
                <a:solidFill>
                  <a:srgbClr val="000000"/>
                </a:solidFill>
                <a:latin typeface="+mj-lt"/>
              </a:rPr>
              <a:t>, 2021, 9, 75, and</a:t>
            </a:r>
          </a:p>
          <a:p>
            <a:r>
              <a:rPr lang="en-US" sz="1200" b="0" i="0" u="none" strike="noStrike" baseline="0" dirty="0">
                <a:solidFill>
                  <a:srgbClr val="000000"/>
                </a:solidFill>
                <a:latin typeface="+mj-lt"/>
              </a:rPr>
              <a:t> Charted AP. The Global Decline of Fertility Rates, </a:t>
            </a:r>
            <a:r>
              <a:rPr lang="en-US" sz="1200" b="0" i="1" u="none" strike="noStrike" baseline="0" dirty="0">
                <a:solidFill>
                  <a:srgbClr val="000000"/>
                </a:solidFill>
                <a:latin typeface="+mj-lt"/>
              </a:rPr>
              <a:t>Demographics</a:t>
            </a:r>
            <a:r>
              <a:rPr lang="en-US" sz="1200" b="0" i="0" u="none" strike="noStrike" baseline="0" dirty="0">
                <a:solidFill>
                  <a:srgbClr val="000000"/>
                </a:solidFill>
                <a:latin typeface="+mj-lt"/>
              </a:rPr>
              <a:t>, June 10, 2022, </a:t>
            </a:r>
            <a:r>
              <a:rPr lang="en-US" sz="1200" b="0" i="0" u="none" strike="noStrike" baseline="0" dirty="0">
                <a:solidFill>
                  <a:srgbClr val="0000FF"/>
                </a:solidFill>
                <a:latin typeface="+mj-lt"/>
              </a:rPr>
              <a:t>https://www.visualcapitalist.com/cp/charted-the-global-decline-of-fertility-rates/ </a:t>
            </a:r>
            <a:endParaRPr lang="en-US" sz="1200" dirty="0">
              <a:latin typeface="+mj-lt"/>
            </a:endParaRPr>
          </a:p>
        </p:txBody>
      </p:sp>
      <p:sp>
        <p:nvSpPr>
          <p:cNvPr id="3" name="Slide Number Placeholder 2">
            <a:extLst>
              <a:ext uri="{FF2B5EF4-FFF2-40B4-BE49-F238E27FC236}">
                <a16:creationId xmlns:a16="http://schemas.microsoft.com/office/drawing/2014/main" id="{DD0D348D-4EB3-CBEB-453A-B08528FC3E43}"/>
              </a:ext>
            </a:extLst>
          </p:cNvPr>
          <p:cNvSpPr>
            <a:spLocks noGrp="1"/>
          </p:cNvSpPr>
          <p:nvPr>
            <p:ph type="sldNum" sz="quarter" idx="12"/>
          </p:nvPr>
        </p:nvSpPr>
        <p:spPr/>
        <p:txBody>
          <a:bodyPr/>
          <a:lstStyle/>
          <a:p>
            <a:fld id="{6B8299A8-ECB5-4C93-9846-A5E2DB9462F4}" type="slidenum">
              <a:rPr lang="en-US" smtClean="0"/>
              <a:t>17</a:t>
            </a:fld>
            <a:endParaRPr lang="en-US"/>
          </a:p>
        </p:txBody>
      </p:sp>
      <p:pic>
        <p:nvPicPr>
          <p:cNvPr id="4" name="Picture 3">
            <a:extLst>
              <a:ext uri="{FF2B5EF4-FFF2-40B4-BE49-F238E27FC236}">
                <a16:creationId xmlns:a16="http://schemas.microsoft.com/office/drawing/2014/main" id="{A45BA062-6AC1-6364-2D21-ED07CF07A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3953080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0025-3894-5985-EC08-485D0F439499}"/>
              </a:ext>
            </a:extLst>
          </p:cNvPr>
          <p:cNvSpPr>
            <a:spLocks noGrp="1"/>
          </p:cNvSpPr>
          <p:nvPr>
            <p:ph type="title"/>
          </p:nvPr>
        </p:nvSpPr>
        <p:spPr>
          <a:xfrm>
            <a:off x="368968" y="158569"/>
            <a:ext cx="11502190" cy="932294"/>
          </a:xfrm>
        </p:spPr>
        <p:txBody>
          <a:bodyPr>
            <a:normAutofit/>
          </a:bodyPr>
          <a:lstStyle/>
          <a:p>
            <a:pPr algn="ctr"/>
            <a:r>
              <a:rPr lang="en-US" sz="2800" b="1" dirty="0"/>
              <a:t> Fertility Decline in Line with Plastics Introduction by Region</a:t>
            </a:r>
          </a:p>
        </p:txBody>
      </p:sp>
      <p:pic>
        <p:nvPicPr>
          <p:cNvPr id="5" name="Content Placeholder 4">
            <a:extLst>
              <a:ext uri="{FF2B5EF4-FFF2-40B4-BE49-F238E27FC236}">
                <a16:creationId xmlns:a16="http://schemas.microsoft.com/office/drawing/2014/main" id="{4D038F82-49AF-F390-4271-C71A2477975C}"/>
              </a:ext>
            </a:extLst>
          </p:cNvPr>
          <p:cNvPicPr>
            <a:picLocks noGrp="1" noChangeAspect="1"/>
          </p:cNvPicPr>
          <p:nvPr>
            <p:ph idx="1"/>
          </p:nvPr>
        </p:nvPicPr>
        <p:blipFill>
          <a:blip r:embed="rId2"/>
          <a:stretch>
            <a:fillRect/>
          </a:stretch>
        </p:blipFill>
        <p:spPr>
          <a:xfrm>
            <a:off x="2326105" y="1090863"/>
            <a:ext cx="6545179" cy="5085348"/>
          </a:xfrm>
        </p:spPr>
      </p:pic>
      <p:sp>
        <p:nvSpPr>
          <p:cNvPr id="6" name="TextBox 5">
            <a:extLst>
              <a:ext uri="{FF2B5EF4-FFF2-40B4-BE49-F238E27FC236}">
                <a16:creationId xmlns:a16="http://schemas.microsoft.com/office/drawing/2014/main" id="{AB5CFB4D-9C92-B5D6-16E7-F5FEF6B2496B}"/>
              </a:ext>
            </a:extLst>
          </p:cNvPr>
          <p:cNvSpPr txBox="1"/>
          <p:nvPr/>
        </p:nvSpPr>
        <p:spPr>
          <a:xfrm>
            <a:off x="368968" y="6384758"/>
            <a:ext cx="5727031" cy="523220"/>
          </a:xfrm>
          <a:prstGeom prst="rect">
            <a:avLst/>
          </a:prstGeom>
          <a:noFill/>
        </p:spPr>
        <p:txBody>
          <a:bodyPr wrap="square" rtlCol="0">
            <a:spAutoFit/>
          </a:bodyPr>
          <a:lstStyle/>
          <a:p>
            <a:r>
              <a:rPr lang="en-US" sz="1400" dirty="0"/>
              <a:t>Source: </a:t>
            </a:r>
            <a:r>
              <a:rPr lang="en-US" sz="1400" b="0" i="0" u="none" strike="noStrike" baseline="0" dirty="0" err="1">
                <a:solidFill>
                  <a:srgbClr val="000000"/>
                </a:solidFill>
                <a:latin typeface="Times New Roman" panose="02020603050405020304" pitchFamily="18" charset="0"/>
              </a:rPr>
              <a:t>Buchholtz</a:t>
            </a:r>
            <a:r>
              <a:rPr lang="en-US" sz="1400" b="0" i="0" u="none" strike="noStrike" baseline="0" dirty="0">
                <a:solidFill>
                  <a:srgbClr val="000000"/>
                </a:solidFill>
                <a:latin typeface="Times New Roman" panose="02020603050405020304" pitchFamily="18" charset="0"/>
              </a:rPr>
              <a:t> K. The State of Global Fertility, Statista, Feb. 28 2024, </a:t>
            </a:r>
            <a:r>
              <a:rPr lang="en-US" sz="1400" b="0" i="0" u="none" strike="noStrike" baseline="0" dirty="0">
                <a:solidFill>
                  <a:srgbClr val="0000FF"/>
                </a:solidFill>
                <a:latin typeface="Times New Roman" panose="02020603050405020304" pitchFamily="18" charset="0"/>
              </a:rPr>
              <a:t>https://www.statista.com/chart/16058/total-fertility-rate/ </a:t>
            </a:r>
            <a:endParaRPr lang="en-US" sz="1400" dirty="0"/>
          </a:p>
        </p:txBody>
      </p:sp>
      <p:sp>
        <p:nvSpPr>
          <p:cNvPr id="3" name="Slide Number Placeholder 2">
            <a:extLst>
              <a:ext uri="{FF2B5EF4-FFF2-40B4-BE49-F238E27FC236}">
                <a16:creationId xmlns:a16="http://schemas.microsoft.com/office/drawing/2014/main" id="{08D9511A-63F4-C11E-D070-C3566456E581}"/>
              </a:ext>
            </a:extLst>
          </p:cNvPr>
          <p:cNvSpPr>
            <a:spLocks noGrp="1"/>
          </p:cNvSpPr>
          <p:nvPr>
            <p:ph type="sldNum" sz="quarter" idx="12"/>
          </p:nvPr>
        </p:nvSpPr>
        <p:spPr/>
        <p:txBody>
          <a:bodyPr/>
          <a:lstStyle/>
          <a:p>
            <a:fld id="{6B8299A8-ECB5-4C93-9846-A5E2DB9462F4}" type="slidenum">
              <a:rPr lang="en-US" smtClean="0"/>
              <a:t>18</a:t>
            </a:fld>
            <a:endParaRPr lang="en-US"/>
          </a:p>
        </p:txBody>
      </p:sp>
      <p:pic>
        <p:nvPicPr>
          <p:cNvPr id="4" name="Picture 3">
            <a:extLst>
              <a:ext uri="{FF2B5EF4-FFF2-40B4-BE49-F238E27FC236}">
                <a16:creationId xmlns:a16="http://schemas.microsoft.com/office/drawing/2014/main" id="{99BCBA22-A73C-C59B-D6B3-5DC2639F3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93891" cy="932294"/>
          </a:xfrm>
          <a:prstGeom prst="rect">
            <a:avLst/>
          </a:prstGeom>
        </p:spPr>
      </p:pic>
    </p:spTree>
    <p:extLst>
      <p:ext uri="{BB962C8B-B14F-4D97-AF65-F5344CB8AC3E}">
        <p14:creationId xmlns:p14="http://schemas.microsoft.com/office/powerpoint/2010/main" val="876635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255B1-5C96-5D56-88D0-B4AD978150D9}"/>
              </a:ext>
            </a:extLst>
          </p:cNvPr>
          <p:cNvSpPr>
            <a:spLocks noGrp="1"/>
          </p:cNvSpPr>
          <p:nvPr>
            <p:ph type="title"/>
          </p:nvPr>
        </p:nvSpPr>
        <p:spPr>
          <a:xfrm>
            <a:off x="838200" y="365126"/>
            <a:ext cx="10515600" cy="966370"/>
          </a:xfrm>
        </p:spPr>
        <p:txBody>
          <a:bodyPr/>
          <a:lstStyle/>
          <a:p>
            <a:pPr algn="ctr"/>
            <a:r>
              <a:rPr lang="en-US" dirty="0"/>
              <a:t>MNP and Infertility </a:t>
            </a:r>
            <a:r>
              <a:rPr lang="en-US" i="1" dirty="0"/>
              <a:t>Causality</a:t>
            </a:r>
          </a:p>
        </p:txBody>
      </p:sp>
      <p:pic>
        <p:nvPicPr>
          <p:cNvPr id="4" name="Content Placeholder 3">
            <a:extLst>
              <a:ext uri="{FF2B5EF4-FFF2-40B4-BE49-F238E27FC236}">
                <a16:creationId xmlns:a16="http://schemas.microsoft.com/office/drawing/2014/main" id="{C986F46D-D031-5108-5FE6-38F883434E6C}"/>
              </a:ext>
            </a:extLst>
          </p:cNvPr>
          <p:cNvPicPr>
            <a:picLocks noGrp="1" noChangeAspect="1"/>
          </p:cNvPicPr>
          <p:nvPr>
            <p:ph idx="1"/>
          </p:nvPr>
        </p:nvPicPr>
        <p:blipFill>
          <a:blip r:embed="rId2"/>
          <a:stretch>
            <a:fillRect/>
          </a:stretch>
        </p:blipFill>
        <p:spPr>
          <a:xfrm>
            <a:off x="688163" y="1333958"/>
            <a:ext cx="5435837" cy="2375971"/>
          </a:xfrm>
          <a:prstGeom prst="rect">
            <a:avLst/>
          </a:prstGeom>
        </p:spPr>
      </p:pic>
      <p:pic>
        <p:nvPicPr>
          <p:cNvPr id="6" name="Picture 5">
            <a:extLst>
              <a:ext uri="{FF2B5EF4-FFF2-40B4-BE49-F238E27FC236}">
                <a16:creationId xmlns:a16="http://schemas.microsoft.com/office/drawing/2014/main" id="{7B012775-B9D8-B7F6-57E7-3F48448322EF}"/>
              </a:ext>
            </a:extLst>
          </p:cNvPr>
          <p:cNvPicPr>
            <a:picLocks noChangeAspect="1"/>
          </p:cNvPicPr>
          <p:nvPr/>
        </p:nvPicPr>
        <p:blipFill>
          <a:blip r:embed="rId3"/>
          <a:stretch>
            <a:fillRect/>
          </a:stretch>
        </p:blipFill>
        <p:spPr>
          <a:xfrm>
            <a:off x="6083021" y="1331496"/>
            <a:ext cx="5993625" cy="4283240"/>
          </a:xfrm>
          <a:prstGeom prst="rect">
            <a:avLst/>
          </a:prstGeom>
        </p:spPr>
      </p:pic>
      <p:pic>
        <p:nvPicPr>
          <p:cNvPr id="8" name="Picture 7" descr="Count Down">
            <a:extLst>
              <a:ext uri="{FF2B5EF4-FFF2-40B4-BE49-F238E27FC236}">
                <a16:creationId xmlns:a16="http://schemas.microsoft.com/office/drawing/2014/main" id="{BF0106E0-BBA2-209B-AABF-4DE6A0ABF35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8163" y="3922231"/>
            <a:ext cx="2424005" cy="2683018"/>
          </a:xfrm>
          <a:prstGeom prst="rect">
            <a:avLst/>
          </a:prstGeom>
          <a:noFill/>
          <a:ln>
            <a:noFill/>
          </a:ln>
        </p:spPr>
      </p:pic>
      <p:sp>
        <p:nvSpPr>
          <p:cNvPr id="9" name="TextBox 8">
            <a:extLst>
              <a:ext uri="{FF2B5EF4-FFF2-40B4-BE49-F238E27FC236}">
                <a16:creationId xmlns:a16="http://schemas.microsoft.com/office/drawing/2014/main" id="{B497FAFC-9E07-901A-AE77-B32DB0B8B077}"/>
              </a:ext>
            </a:extLst>
          </p:cNvPr>
          <p:cNvSpPr txBox="1"/>
          <p:nvPr/>
        </p:nvSpPr>
        <p:spPr>
          <a:xfrm>
            <a:off x="3256547" y="4090736"/>
            <a:ext cx="2582779" cy="2375971"/>
          </a:xfrm>
          <a:prstGeom prst="rect">
            <a:avLst/>
          </a:prstGeom>
          <a:noFill/>
        </p:spPr>
        <p:txBody>
          <a:bodyPr wrap="square" rtlCol="0">
            <a:spAutoFit/>
          </a:bodyPr>
          <a:lstStyle/>
          <a:p>
            <a:pPr marL="0" marR="0">
              <a:lnSpc>
                <a:spcPct val="115000"/>
              </a:lnSpc>
              <a:spcAft>
                <a:spcPts val="800"/>
              </a:spcAft>
            </a:pPr>
            <a:r>
              <a:rPr lang="en-US" sz="1600" b="1" kern="0" dirty="0">
                <a:effectLst/>
                <a:latin typeface="Times New Roman" panose="02020603050405020304" pitchFamily="18" charset="0"/>
                <a:ea typeface="Times New Roman" panose="02020603050405020304" pitchFamily="18" charset="0"/>
                <a:cs typeface="Times New Roman" panose="02020603050405020304" pitchFamily="18" charset="0"/>
              </a:rPr>
              <a:t>How Our Modern World Is Threatening Sperm Counts, Altering Male and Female Reproductive Development, and Imperiling the Future of the Human Race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pP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By </a:t>
            </a:r>
            <a:r>
              <a:rPr lang="en-US" sz="12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Shanna H. Swan</a:t>
            </a: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2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rPr>
              <a:t>Stacey </a:t>
            </a:r>
            <a:r>
              <a:rPr lang="en-US" sz="1200" u="sng" kern="0"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rPr>
              <a:t>Colino</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AE1BEE6D-2426-0C59-0FB7-75D9ED357CCF}"/>
              </a:ext>
            </a:extLst>
          </p:cNvPr>
          <p:cNvSpPr>
            <a:spLocks noGrp="1"/>
          </p:cNvSpPr>
          <p:nvPr>
            <p:ph type="sldNum" sz="quarter" idx="12"/>
          </p:nvPr>
        </p:nvSpPr>
        <p:spPr/>
        <p:txBody>
          <a:bodyPr/>
          <a:lstStyle/>
          <a:p>
            <a:fld id="{6B8299A8-ECB5-4C93-9846-A5E2DB9462F4}" type="slidenum">
              <a:rPr lang="en-US" smtClean="0"/>
              <a:t>19</a:t>
            </a:fld>
            <a:endParaRPr lang="en-US"/>
          </a:p>
        </p:txBody>
      </p:sp>
      <p:pic>
        <p:nvPicPr>
          <p:cNvPr id="5" name="Picture 4">
            <a:extLst>
              <a:ext uri="{FF2B5EF4-FFF2-40B4-BE49-F238E27FC236}">
                <a16:creationId xmlns:a16="http://schemas.microsoft.com/office/drawing/2014/main" id="{C4209E33-4BBE-47DC-3ED1-7752F8A63F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0"/>
            <a:ext cx="865846" cy="737937"/>
          </a:xfrm>
          <a:prstGeom prst="rect">
            <a:avLst/>
          </a:prstGeom>
        </p:spPr>
      </p:pic>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97FDFE39-1E6C-7276-45F6-78D183118A78}"/>
                  </a:ext>
                </a:extLst>
              </p14:cNvPr>
              <p14:cNvContentPartPr/>
              <p14:nvPr/>
            </p14:nvContentPartPr>
            <p14:xfrm>
              <a:off x="7905794" y="3753748"/>
              <a:ext cx="984240" cy="72720"/>
            </p14:xfrm>
          </p:contentPart>
        </mc:Choice>
        <mc:Fallback xmlns="">
          <p:pic>
            <p:nvPicPr>
              <p:cNvPr id="7" name="Ink 6">
                <a:extLst>
                  <a:ext uri="{FF2B5EF4-FFF2-40B4-BE49-F238E27FC236}">
                    <a16:creationId xmlns:a16="http://schemas.microsoft.com/office/drawing/2014/main" id="{97FDFE39-1E6C-7276-45F6-78D183118A78}"/>
                  </a:ext>
                </a:extLst>
              </p:cNvPr>
              <p:cNvPicPr/>
              <p:nvPr/>
            </p:nvPicPr>
            <p:blipFill>
              <a:blip r:embed="rId9"/>
              <a:stretch>
                <a:fillRect/>
              </a:stretch>
            </p:blipFill>
            <p:spPr>
              <a:xfrm>
                <a:off x="7852154" y="3646108"/>
                <a:ext cx="109188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68A13C15-7985-D146-3BD0-027DA192B931}"/>
                  </a:ext>
                </a:extLst>
              </p14:cNvPr>
              <p14:cNvContentPartPr/>
              <p14:nvPr/>
            </p14:nvContentPartPr>
            <p14:xfrm>
              <a:off x="7905794" y="3895228"/>
              <a:ext cx="900000" cy="15480"/>
            </p14:xfrm>
          </p:contentPart>
        </mc:Choice>
        <mc:Fallback xmlns="">
          <p:pic>
            <p:nvPicPr>
              <p:cNvPr id="10" name="Ink 9">
                <a:extLst>
                  <a:ext uri="{FF2B5EF4-FFF2-40B4-BE49-F238E27FC236}">
                    <a16:creationId xmlns:a16="http://schemas.microsoft.com/office/drawing/2014/main" id="{68A13C15-7985-D146-3BD0-027DA192B931}"/>
                  </a:ext>
                </a:extLst>
              </p:cNvPr>
              <p:cNvPicPr/>
              <p:nvPr/>
            </p:nvPicPr>
            <p:blipFill>
              <a:blip r:embed="rId11"/>
              <a:stretch>
                <a:fillRect/>
              </a:stretch>
            </p:blipFill>
            <p:spPr>
              <a:xfrm>
                <a:off x="7852154" y="3787228"/>
                <a:ext cx="100764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BA510362-4007-F4B8-9DEA-85C1BB619B8C}"/>
                  </a:ext>
                </a:extLst>
              </p14:cNvPr>
              <p14:cNvContentPartPr/>
              <p14:nvPr/>
            </p14:nvContentPartPr>
            <p14:xfrm>
              <a:off x="12787394" y="4669948"/>
              <a:ext cx="360" cy="360"/>
            </p14:xfrm>
          </p:contentPart>
        </mc:Choice>
        <mc:Fallback xmlns="">
          <p:pic>
            <p:nvPicPr>
              <p:cNvPr id="11" name="Ink 10">
                <a:extLst>
                  <a:ext uri="{FF2B5EF4-FFF2-40B4-BE49-F238E27FC236}">
                    <a16:creationId xmlns:a16="http://schemas.microsoft.com/office/drawing/2014/main" id="{BA510362-4007-F4B8-9DEA-85C1BB619B8C}"/>
                  </a:ext>
                </a:extLst>
              </p:cNvPr>
              <p:cNvPicPr/>
              <p:nvPr/>
            </p:nvPicPr>
            <p:blipFill>
              <a:blip r:embed="rId13"/>
              <a:stretch>
                <a:fillRect/>
              </a:stretch>
            </p:blipFill>
            <p:spPr>
              <a:xfrm>
                <a:off x="12733394" y="4562308"/>
                <a:ext cx="108000" cy="216000"/>
              </a:xfrm>
              <a:prstGeom prst="rect">
                <a:avLst/>
              </a:prstGeom>
            </p:spPr>
          </p:pic>
        </mc:Fallback>
      </mc:AlternateContent>
    </p:spTree>
    <p:extLst>
      <p:ext uri="{BB962C8B-B14F-4D97-AF65-F5344CB8AC3E}">
        <p14:creationId xmlns:p14="http://schemas.microsoft.com/office/powerpoint/2010/main" val="3874057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6FAE0-0D21-BB64-FC75-2B722CCEB1B7}"/>
              </a:ext>
            </a:extLst>
          </p:cNvPr>
          <p:cNvSpPr>
            <a:spLocks noGrp="1"/>
          </p:cNvSpPr>
          <p:nvPr>
            <p:ph type="title"/>
          </p:nvPr>
        </p:nvSpPr>
        <p:spPr>
          <a:xfrm>
            <a:off x="838200" y="365126"/>
            <a:ext cx="10515600" cy="973648"/>
          </a:xfrm>
        </p:spPr>
        <p:txBody>
          <a:bodyPr/>
          <a:lstStyle/>
          <a:p>
            <a:pPr algn="ctr"/>
            <a:r>
              <a:rPr lang="en-US" b="1" dirty="0"/>
              <a:t>MNP dynamics </a:t>
            </a:r>
          </a:p>
        </p:txBody>
      </p:sp>
      <p:sp>
        <p:nvSpPr>
          <p:cNvPr id="3" name="Content Placeholder 2">
            <a:extLst>
              <a:ext uri="{FF2B5EF4-FFF2-40B4-BE49-F238E27FC236}">
                <a16:creationId xmlns:a16="http://schemas.microsoft.com/office/drawing/2014/main" id="{0EE2CBB3-84B0-337E-79EE-FA997DEE2000}"/>
              </a:ext>
            </a:extLst>
          </p:cNvPr>
          <p:cNvSpPr>
            <a:spLocks noGrp="1"/>
          </p:cNvSpPr>
          <p:nvPr>
            <p:ph idx="1"/>
          </p:nvPr>
        </p:nvSpPr>
        <p:spPr>
          <a:xfrm>
            <a:off x="182879" y="1338774"/>
            <a:ext cx="11859065" cy="5017576"/>
          </a:xfrm>
        </p:spPr>
        <p:txBody>
          <a:bodyPr>
            <a:normAutofit/>
          </a:bodyPr>
          <a:lstStyle/>
          <a:p>
            <a:pPr marL="0" indent="0">
              <a:buNone/>
            </a:pPr>
            <a:endParaRPr lang="en-US" dirty="0"/>
          </a:p>
          <a:p>
            <a:pPr marL="0" indent="0" algn="ctr">
              <a:buNone/>
            </a:pPr>
            <a:r>
              <a:rPr lang="en-US" sz="4400" dirty="0"/>
              <a:t>rate of elimination  &lt;  rate of absorption</a:t>
            </a:r>
          </a:p>
          <a:p>
            <a:pPr marL="0" indent="0" algn="ctr">
              <a:buNone/>
            </a:pPr>
            <a:r>
              <a:rPr lang="en-US" sz="3200" dirty="0"/>
              <a:t>(hematology)</a:t>
            </a:r>
          </a:p>
          <a:p>
            <a:pPr marL="0" indent="0" algn="ctr">
              <a:spcBef>
                <a:spcPts val="1800"/>
              </a:spcBef>
              <a:buNone/>
            </a:pPr>
            <a:r>
              <a:rPr lang="en-US" sz="4400" dirty="0"/>
              <a:t>Accumulation</a:t>
            </a:r>
          </a:p>
          <a:p>
            <a:pPr marL="0" indent="0" algn="ctr">
              <a:spcBef>
                <a:spcPts val="0"/>
              </a:spcBef>
              <a:buNone/>
            </a:pPr>
            <a:endParaRPr lang="en-US" dirty="0"/>
          </a:p>
          <a:p>
            <a:pPr marL="0" indent="0" algn="ctr">
              <a:spcBef>
                <a:spcPts val="0"/>
              </a:spcBef>
              <a:buNone/>
            </a:pPr>
            <a:r>
              <a:rPr lang="en-US" dirty="0"/>
              <a:t>(immune system: not infection; chronic poisoning)</a:t>
            </a:r>
            <a:r>
              <a:rPr lang="en-US" b="1" dirty="0">
                <a:solidFill>
                  <a:srgbClr val="FF0000"/>
                </a:solidFill>
              </a:rPr>
              <a:t>*</a:t>
            </a:r>
          </a:p>
          <a:p>
            <a:pPr marL="0" indent="0">
              <a:spcBef>
                <a:spcPts val="0"/>
              </a:spcBef>
              <a:buNone/>
            </a:pPr>
            <a:endParaRPr lang="en-US" b="1" dirty="0">
              <a:solidFill>
                <a:srgbClr val="FF0000"/>
              </a:solidFill>
            </a:endParaRPr>
          </a:p>
          <a:p>
            <a:pPr marL="0" indent="0">
              <a:spcBef>
                <a:spcPts val="0"/>
              </a:spcBef>
              <a:buNone/>
            </a:pPr>
            <a:endParaRPr lang="en-US" sz="1900" b="1" dirty="0">
              <a:solidFill>
                <a:srgbClr val="FF0000"/>
              </a:solidFill>
            </a:endParaRPr>
          </a:p>
          <a:p>
            <a:pPr marL="0" indent="0">
              <a:spcBef>
                <a:spcPts val="0"/>
              </a:spcBef>
              <a:buNone/>
            </a:pPr>
            <a:endParaRPr lang="en-US" sz="1900" b="1" dirty="0">
              <a:solidFill>
                <a:srgbClr val="FF0000"/>
              </a:solidFill>
            </a:endParaRPr>
          </a:p>
          <a:p>
            <a:pPr marL="0" indent="0">
              <a:spcBef>
                <a:spcPts val="0"/>
              </a:spcBef>
              <a:buNone/>
            </a:pPr>
            <a:endParaRPr lang="en-US" sz="1900" b="1" dirty="0">
              <a:solidFill>
                <a:srgbClr val="FF0000"/>
              </a:solidFill>
            </a:endParaRPr>
          </a:p>
          <a:p>
            <a:pPr marL="0" indent="0">
              <a:spcBef>
                <a:spcPts val="0"/>
              </a:spcBef>
              <a:buNone/>
            </a:pPr>
            <a:r>
              <a:rPr lang="en-US" sz="1900" b="1" dirty="0">
                <a:solidFill>
                  <a:srgbClr val="FF0000"/>
                </a:solidFill>
              </a:rPr>
              <a:t>* </a:t>
            </a:r>
            <a:r>
              <a:rPr lang="en-US" sz="1500" dirty="0"/>
              <a:t>See notes, slide 30</a:t>
            </a:r>
          </a:p>
        </p:txBody>
      </p:sp>
      <p:sp>
        <p:nvSpPr>
          <p:cNvPr id="4" name="Arrow: Right 3">
            <a:extLst>
              <a:ext uri="{FF2B5EF4-FFF2-40B4-BE49-F238E27FC236}">
                <a16:creationId xmlns:a16="http://schemas.microsoft.com/office/drawing/2014/main" id="{2F8437BE-3A99-351D-5AE9-E2F7BFA80FFA}"/>
              </a:ext>
            </a:extLst>
          </p:cNvPr>
          <p:cNvSpPr/>
          <p:nvPr/>
        </p:nvSpPr>
        <p:spPr>
          <a:xfrm>
            <a:off x="1955409" y="3429001"/>
            <a:ext cx="2405575" cy="3552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1C00598-53A6-9E2D-269B-9D383A74F2D8}"/>
              </a:ext>
            </a:extLst>
          </p:cNvPr>
          <p:cNvSpPr txBox="1"/>
          <p:nvPr/>
        </p:nvSpPr>
        <p:spPr>
          <a:xfrm>
            <a:off x="182879" y="6204693"/>
            <a:ext cx="11859065" cy="707886"/>
          </a:xfrm>
          <a:prstGeom prst="rect">
            <a:avLst/>
          </a:prstGeom>
          <a:noFill/>
        </p:spPr>
        <p:txBody>
          <a:bodyPr wrap="square" rtlCol="0">
            <a:spAutoFit/>
          </a:bodyPr>
          <a:lstStyle/>
          <a:p>
            <a:r>
              <a:rPr lang="en-US" sz="2000" dirty="0"/>
              <a:t>Source:  Leslie HA, van </a:t>
            </a:r>
            <a:r>
              <a:rPr lang="en-US" sz="2000" dirty="0" err="1"/>
              <a:t>Velzen</a:t>
            </a:r>
            <a:r>
              <a:rPr lang="en-US" sz="2000" dirty="0"/>
              <a:t> MJM, Brandsma SH, </a:t>
            </a:r>
            <a:r>
              <a:rPr lang="en-US" sz="2000" dirty="0" err="1"/>
              <a:t>Vethaak</a:t>
            </a:r>
            <a:r>
              <a:rPr lang="en-US" sz="2000" dirty="0"/>
              <a:t> AD, Garcia-Vallejo JJ, </a:t>
            </a:r>
            <a:r>
              <a:rPr lang="en-US" sz="2000" dirty="0" err="1"/>
              <a:t>Lamoree</a:t>
            </a:r>
            <a:r>
              <a:rPr lang="en-US" sz="2000" dirty="0"/>
              <a:t> MH. Discovery and quantification of plastic particle pollution in human blood, </a:t>
            </a:r>
            <a:r>
              <a:rPr lang="en-US" sz="2000" i="1" dirty="0"/>
              <a:t>Environment International</a:t>
            </a:r>
            <a:r>
              <a:rPr lang="en-US" sz="2000" dirty="0"/>
              <a:t>, Vol.63., 2022 May 2022</a:t>
            </a:r>
          </a:p>
        </p:txBody>
      </p:sp>
      <p:sp>
        <p:nvSpPr>
          <p:cNvPr id="6" name="Slide Number Placeholder 5">
            <a:extLst>
              <a:ext uri="{FF2B5EF4-FFF2-40B4-BE49-F238E27FC236}">
                <a16:creationId xmlns:a16="http://schemas.microsoft.com/office/drawing/2014/main" id="{EB3A32E6-AEBE-88DC-D188-565ADF93FBAA}"/>
              </a:ext>
            </a:extLst>
          </p:cNvPr>
          <p:cNvSpPr>
            <a:spLocks noGrp="1"/>
          </p:cNvSpPr>
          <p:nvPr>
            <p:ph type="sldNum" sz="quarter" idx="12"/>
          </p:nvPr>
        </p:nvSpPr>
        <p:spPr/>
        <p:txBody>
          <a:bodyPr/>
          <a:lstStyle/>
          <a:p>
            <a:fld id="{6B8299A8-ECB5-4C93-9846-A5E2DB9462F4}" type="slidenum">
              <a:rPr lang="en-US" smtClean="0"/>
              <a:t>20</a:t>
            </a:fld>
            <a:endParaRPr lang="en-US"/>
          </a:p>
        </p:txBody>
      </p:sp>
      <p:pic>
        <p:nvPicPr>
          <p:cNvPr id="7" name="Picture 6">
            <a:extLst>
              <a:ext uri="{FF2B5EF4-FFF2-40B4-BE49-F238E27FC236}">
                <a16:creationId xmlns:a16="http://schemas.microsoft.com/office/drawing/2014/main" id="{8796DEF9-4445-B966-A636-03557E05E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392882" cy="1187116"/>
          </a:xfrm>
          <a:prstGeom prst="rect">
            <a:avLst/>
          </a:prstGeom>
        </p:spPr>
      </p:pic>
    </p:spTree>
    <p:extLst>
      <p:ext uri="{BB962C8B-B14F-4D97-AF65-F5344CB8AC3E}">
        <p14:creationId xmlns:p14="http://schemas.microsoft.com/office/powerpoint/2010/main" val="1637414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F480-332D-C58F-CEC6-069658E041D0}"/>
              </a:ext>
            </a:extLst>
          </p:cNvPr>
          <p:cNvSpPr>
            <a:spLocks noGrp="1"/>
          </p:cNvSpPr>
          <p:nvPr>
            <p:ph type="title"/>
          </p:nvPr>
        </p:nvSpPr>
        <p:spPr/>
        <p:txBody>
          <a:bodyPr/>
          <a:lstStyle/>
          <a:p>
            <a:pPr algn="ctr"/>
            <a:r>
              <a:rPr lang="en-US" b="1" dirty="0"/>
              <a:t>MNP Accumulation</a:t>
            </a:r>
          </a:p>
        </p:txBody>
      </p:sp>
      <p:sp>
        <p:nvSpPr>
          <p:cNvPr id="3" name="Content Placeholder 2">
            <a:extLst>
              <a:ext uri="{FF2B5EF4-FFF2-40B4-BE49-F238E27FC236}">
                <a16:creationId xmlns:a16="http://schemas.microsoft.com/office/drawing/2014/main" id="{816D11EE-9097-88C9-F497-AC400A6E42DE}"/>
              </a:ext>
            </a:extLst>
          </p:cNvPr>
          <p:cNvSpPr>
            <a:spLocks noGrp="1"/>
          </p:cNvSpPr>
          <p:nvPr>
            <p:ph idx="1"/>
          </p:nvPr>
        </p:nvSpPr>
        <p:spPr/>
        <p:txBody>
          <a:bodyPr>
            <a:normAutofit/>
          </a:bodyPr>
          <a:lstStyle/>
          <a:p>
            <a:pPr marL="0" indent="0">
              <a:buNone/>
            </a:pPr>
            <a:r>
              <a:rPr lang="en-US" sz="4400" dirty="0"/>
              <a:t>Silent generation (1928 -1945)               &lt;&lt;&lt;</a:t>
            </a:r>
          </a:p>
          <a:p>
            <a:pPr marL="0" indent="0">
              <a:buNone/>
            </a:pPr>
            <a:r>
              <a:rPr lang="en-US" sz="4400" dirty="0"/>
              <a:t>Boomers’ generation (1946 -1964)           &lt;&lt;</a:t>
            </a:r>
          </a:p>
          <a:p>
            <a:pPr marL="0" indent="0">
              <a:buNone/>
            </a:pPr>
            <a:r>
              <a:rPr lang="en-US" sz="4400" dirty="0"/>
              <a:t>Generation X (1965 – 1980)                        &lt;</a:t>
            </a:r>
          </a:p>
          <a:p>
            <a:pPr marL="0" indent="0">
              <a:buNone/>
            </a:pPr>
            <a:r>
              <a:rPr lang="en-US" sz="4400" dirty="0"/>
              <a:t>Millennials (1981 -1996)                              &gt;</a:t>
            </a:r>
          </a:p>
          <a:p>
            <a:pPr marL="0" indent="0">
              <a:buNone/>
            </a:pPr>
            <a:r>
              <a:rPr lang="en-US" sz="4400" dirty="0"/>
              <a:t>Generation Z (1997 – 2012)                         &gt;&gt;</a:t>
            </a:r>
          </a:p>
          <a:p>
            <a:pPr marL="0" indent="0">
              <a:buNone/>
            </a:pPr>
            <a:r>
              <a:rPr lang="en-US" sz="4400" dirty="0"/>
              <a:t>Generation Alpha (2012 – today)                &gt;&gt;&gt;</a:t>
            </a:r>
          </a:p>
        </p:txBody>
      </p:sp>
      <p:sp>
        <p:nvSpPr>
          <p:cNvPr id="4" name="Slide Number Placeholder 3">
            <a:extLst>
              <a:ext uri="{FF2B5EF4-FFF2-40B4-BE49-F238E27FC236}">
                <a16:creationId xmlns:a16="http://schemas.microsoft.com/office/drawing/2014/main" id="{AFBADBA5-C338-3047-2D02-96DE0E31372E}"/>
              </a:ext>
            </a:extLst>
          </p:cNvPr>
          <p:cNvSpPr>
            <a:spLocks noGrp="1"/>
          </p:cNvSpPr>
          <p:nvPr>
            <p:ph type="sldNum" sz="quarter" idx="12"/>
          </p:nvPr>
        </p:nvSpPr>
        <p:spPr/>
        <p:txBody>
          <a:bodyPr/>
          <a:lstStyle/>
          <a:p>
            <a:fld id="{6B8299A8-ECB5-4C93-9846-A5E2DB9462F4}" type="slidenum">
              <a:rPr lang="en-US" smtClean="0"/>
              <a:t>21</a:t>
            </a:fld>
            <a:endParaRPr lang="en-US"/>
          </a:p>
        </p:txBody>
      </p:sp>
      <p:pic>
        <p:nvPicPr>
          <p:cNvPr id="5" name="Picture 4">
            <a:extLst>
              <a:ext uri="{FF2B5EF4-FFF2-40B4-BE49-F238E27FC236}">
                <a16:creationId xmlns:a16="http://schemas.microsoft.com/office/drawing/2014/main" id="{76B1173B-6746-4616-453F-32FCAFB27F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2521962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7405B-1B92-2167-5D35-3C7E952F3224}"/>
              </a:ext>
            </a:extLst>
          </p:cNvPr>
          <p:cNvSpPr>
            <a:spLocks noGrp="1"/>
          </p:cNvSpPr>
          <p:nvPr>
            <p:ph type="title"/>
          </p:nvPr>
        </p:nvSpPr>
        <p:spPr>
          <a:xfrm>
            <a:off x="433137" y="365125"/>
            <a:ext cx="11502189" cy="1325563"/>
          </a:xfrm>
        </p:spPr>
        <p:txBody>
          <a:bodyPr>
            <a:normAutofit/>
          </a:bodyPr>
          <a:lstStyle/>
          <a:p>
            <a:pPr algn="ctr"/>
            <a:r>
              <a:rPr lang="en-US" sz="3200" b="1" dirty="0"/>
              <a:t>Joint and mutually Reinforcing Effect: </a:t>
            </a:r>
            <a:br>
              <a:rPr lang="en-US" sz="3200" b="1" dirty="0"/>
            </a:br>
            <a:r>
              <a:rPr lang="el-GR" sz="3200" b="1" dirty="0">
                <a:solidFill>
                  <a:srgbClr val="C00000"/>
                </a:solidFill>
              </a:rPr>
              <a:t>Δ</a:t>
            </a:r>
            <a:r>
              <a:rPr lang="en-US" sz="3200" b="1" dirty="0">
                <a:solidFill>
                  <a:srgbClr val="C00000"/>
                </a:solidFill>
              </a:rPr>
              <a:t> </a:t>
            </a:r>
            <a:r>
              <a:rPr lang="en-US" sz="3200" b="1" dirty="0"/>
              <a:t>Diseases of Unknown Origin and MNP-induced Infertility</a:t>
            </a:r>
          </a:p>
        </p:txBody>
      </p:sp>
      <p:sp>
        <p:nvSpPr>
          <p:cNvPr id="3" name="Content Placeholder 2">
            <a:extLst>
              <a:ext uri="{FF2B5EF4-FFF2-40B4-BE49-F238E27FC236}">
                <a16:creationId xmlns:a16="http://schemas.microsoft.com/office/drawing/2014/main" id="{9776B6AE-C5E6-44D7-7365-50EAD789E2E7}"/>
              </a:ext>
            </a:extLst>
          </p:cNvPr>
          <p:cNvSpPr>
            <a:spLocks noGrp="1"/>
          </p:cNvSpPr>
          <p:nvPr>
            <p:ph idx="1"/>
          </p:nvPr>
        </p:nvSpPr>
        <p:spPr>
          <a:xfrm>
            <a:off x="545431" y="1690688"/>
            <a:ext cx="11261557" cy="5030787"/>
          </a:xfrm>
        </p:spPr>
        <p:txBody>
          <a:bodyPr>
            <a:normAutofit/>
          </a:bodyPr>
          <a:lstStyle/>
          <a:p>
            <a:r>
              <a:rPr lang="en-US" sz="4400" dirty="0"/>
              <a:t>Global population reduction in the long run </a:t>
            </a:r>
            <a:r>
              <a:rPr lang="en-US" sz="3200" dirty="0"/>
              <a:t>(in the short run considered positive)</a:t>
            </a:r>
          </a:p>
          <a:p>
            <a:r>
              <a:rPr lang="en-US" sz="4400" dirty="0"/>
              <a:t>Severe global economic disruption </a:t>
            </a:r>
            <a:r>
              <a:rPr lang="en-US" sz="3200" dirty="0"/>
              <a:t>(most economies shrinking)</a:t>
            </a:r>
          </a:p>
          <a:p>
            <a:r>
              <a:rPr lang="en-US" sz="4400" dirty="0"/>
              <a:t>Quality-of-life reduction </a:t>
            </a:r>
            <a:r>
              <a:rPr lang="en-US" sz="3600" dirty="0"/>
              <a:t>(prevalence shifting downwards, e.g. cancers)</a:t>
            </a:r>
          </a:p>
          <a:p>
            <a:r>
              <a:rPr lang="en-US" sz="4400" dirty="0"/>
              <a:t>Geopolitical repositioning</a:t>
            </a:r>
            <a:r>
              <a:rPr lang="en-US" sz="3600" dirty="0"/>
              <a:t> (US/EU/OECD etc. highest MNP saturation; Africa lowest)</a:t>
            </a:r>
          </a:p>
          <a:p>
            <a:pPr marL="0" indent="0">
              <a:buNone/>
            </a:pPr>
            <a:endParaRPr lang="en-US" dirty="0"/>
          </a:p>
        </p:txBody>
      </p:sp>
      <p:sp>
        <p:nvSpPr>
          <p:cNvPr id="4" name="Slide Number Placeholder 3">
            <a:extLst>
              <a:ext uri="{FF2B5EF4-FFF2-40B4-BE49-F238E27FC236}">
                <a16:creationId xmlns:a16="http://schemas.microsoft.com/office/drawing/2014/main" id="{7CCBB7E3-342B-3A67-01BD-9A7FF4B5413D}"/>
              </a:ext>
            </a:extLst>
          </p:cNvPr>
          <p:cNvSpPr>
            <a:spLocks noGrp="1"/>
          </p:cNvSpPr>
          <p:nvPr>
            <p:ph type="sldNum" sz="quarter" idx="12"/>
          </p:nvPr>
        </p:nvSpPr>
        <p:spPr/>
        <p:txBody>
          <a:bodyPr/>
          <a:lstStyle/>
          <a:p>
            <a:fld id="{6B8299A8-ECB5-4C93-9846-A5E2DB9462F4}" type="slidenum">
              <a:rPr lang="en-US" smtClean="0"/>
              <a:t>22</a:t>
            </a:fld>
            <a:endParaRPr lang="en-US" dirty="0"/>
          </a:p>
        </p:txBody>
      </p:sp>
      <p:pic>
        <p:nvPicPr>
          <p:cNvPr id="5" name="Picture 4">
            <a:extLst>
              <a:ext uri="{FF2B5EF4-FFF2-40B4-BE49-F238E27FC236}">
                <a16:creationId xmlns:a16="http://schemas.microsoft.com/office/drawing/2014/main" id="{9B3843B5-8D3D-78AA-84C4-25E18C68AD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graphicFrame>
        <p:nvGraphicFramePr>
          <p:cNvPr id="6" name="Table 5">
            <a:extLst>
              <a:ext uri="{FF2B5EF4-FFF2-40B4-BE49-F238E27FC236}">
                <a16:creationId xmlns:a16="http://schemas.microsoft.com/office/drawing/2014/main" id="{F870F1A6-3349-C772-50AA-3A1B93CC4BE4}"/>
              </a:ext>
            </a:extLst>
          </p:cNvPr>
          <p:cNvGraphicFramePr>
            <a:graphicFrameLocks noGrp="1"/>
          </p:cNvGraphicFramePr>
          <p:nvPr>
            <p:extLst>
              <p:ext uri="{D42A27DB-BD31-4B8C-83A1-F6EECF244321}">
                <p14:modId xmlns:p14="http://schemas.microsoft.com/office/powerpoint/2010/main" val="3398591273"/>
              </p:ext>
            </p:extLst>
          </p:nvPr>
        </p:nvGraphicFramePr>
        <p:xfrm>
          <a:off x="838200" y="3818414"/>
          <a:ext cx="10515600" cy="365760"/>
        </p:xfrm>
        <a:graphic>
          <a:graphicData uri="http://schemas.openxmlformats.org/drawingml/2006/table">
            <a:tbl>
              <a:tblPr/>
              <a:tblGrid>
                <a:gridCol w="5257800">
                  <a:extLst>
                    <a:ext uri="{9D8B030D-6E8A-4147-A177-3AD203B41FA5}">
                      <a16:colId xmlns:a16="http://schemas.microsoft.com/office/drawing/2014/main" val="449040005"/>
                    </a:ext>
                  </a:extLst>
                </a:gridCol>
                <a:gridCol w="5257800">
                  <a:extLst>
                    <a:ext uri="{9D8B030D-6E8A-4147-A177-3AD203B41FA5}">
                      <a16:colId xmlns:a16="http://schemas.microsoft.com/office/drawing/2014/main" val="1525069451"/>
                    </a:ext>
                  </a:extLst>
                </a:gridCol>
              </a:tblGrid>
              <a:tr h="0">
                <a:tc>
                  <a:txBody>
                    <a:bodyPr/>
                    <a:lstStyle/>
                    <a:p>
                      <a:endParaRPr lang="en-US">
                        <a:effectLst/>
                      </a:endParaRPr>
                    </a:p>
                  </a:txBody>
                  <a:tcPr anchor="ctr">
                    <a:lnL>
                      <a:noFill/>
                    </a:lnL>
                    <a:lnR>
                      <a:noFill/>
                    </a:lnR>
                    <a:lnT>
                      <a:noFill/>
                    </a:lnT>
                    <a:lnB>
                      <a:noFill/>
                    </a:lnB>
                    <a:noFill/>
                  </a:tcPr>
                </a:tc>
                <a:tc>
                  <a:txBody>
                    <a:bodyPr/>
                    <a:lstStyle/>
                    <a:p>
                      <a:endParaRPr lang="el-GR" dirty="0"/>
                    </a:p>
                  </a:txBody>
                  <a:tcPr anchor="ctr">
                    <a:lnL>
                      <a:noFill/>
                    </a:lnL>
                    <a:lnR>
                      <a:noFill/>
                    </a:lnR>
                    <a:lnT>
                      <a:noFill/>
                    </a:lnT>
                    <a:lnB>
                      <a:noFill/>
                    </a:lnB>
                    <a:noFill/>
                  </a:tcPr>
                </a:tc>
                <a:extLst>
                  <a:ext uri="{0D108BD9-81ED-4DB2-BD59-A6C34878D82A}">
                    <a16:rowId xmlns:a16="http://schemas.microsoft.com/office/drawing/2014/main" val="581274077"/>
                  </a:ext>
                </a:extLst>
              </a:tr>
            </a:tbl>
          </a:graphicData>
        </a:graphic>
      </p:graphicFrame>
    </p:spTree>
    <p:extLst>
      <p:ext uri="{BB962C8B-B14F-4D97-AF65-F5344CB8AC3E}">
        <p14:creationId xmlns:p14="http://schemas.microsoft.com/office/powerpoint/2010/main" val="1466147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3A28C-8D66-8BF8-76E5-6DEFF72FF2FB}"/>
              </a:ext>
            </a:extLst>
          </p:cNvPr>
          <p:cNvSpPr>
            <a:spLocks noGrp="1"/>
          </p:cNvSpPr>
          <p:nvPr>
            <p:ph type="title"/>
          </p:nvPr>
        </p:nvSpPr>
        <p:spPr>
          <a:xfrm>
            <a:off x="838200" y="0"/>
            <a:ext cx="10515600" cy="1010653"/>
          </a:xfrm>
        </p:spPr>
        <p:txBody>
          <a:bodyPr/>
          <a:lstStyle/>
          <a:p>
            <a:pPr algn="ctr"/>
            <a:r>
              <a:rPr lang="en-US" b="1" dirty="0">
                <a:solidFill>
                  <a:schemeClr val="accent6"/>
                </a:solidFill>
              </a:rPr>
              <a:t>Long-term Scenarios</a:t>
            </a:r>
          </a:p>
        </p:txBody>
      </p:sp>
      <p:pic>
        <p:nvPicPr>
          <p:cNvPr id="5" name="Content Placeholder 4">
            <a:extLst>
              <a:ext uri="{FF2B5EF4-FFF2-40B4-BE49-F238E27FC236}">
                <a16:creationId xmlns:a16="http://schemas.microsoft.com/office/drawing/2014/main" id="{A6F610CD-0427-C749-DED5-1C9B56508098}"/>
              </a:ext>
            </a:extLst>
          </p:cNvPr>
          <p:cNvPicPr>
            <a:picLocks noGrp="1" noChangeAspect="1"/>
          </p:cNvPicPr>
          <p:nvPr>
            <p:ph idx="1"/>
          </p:nvPr>
        </p:nvPicPr>
        <p:blipFill>
          <a:blip r:embed="rId2"/>
          <a:stretch>
            <a:fillRect/>
          </a:stretch>
        </p:blipFill>
        <p:spPr>
          <a:xfrm>
            <a:off x="1155032" y="882316"/>
            <a:ext cx="10198768" cy="5975684"/>
          </a:xfrm>
        </p:spPr>
      </p:pic>
      <p:sp>
        <p:nvSpPr>
          <p:cNvPr id="3" name="Slide Number Placeholder 2">
            <a:extLst>
              <a:ext uri="{FF2B5EF4-FFF2-40B4-BE49-F238E27FC236}">
                <a16:creationId xmlns:a16="http://schemas.microsoft.com/office/drawing/2014/main" id="{384504E3-05F1-D5B0-F383-EB1E48FC7C50}"/>
              </a:ext>
            </a:extLst>
          </p:cNvPr>
          <p:cNvSpPr>
            <a:spLocks noGrp="1"/>
          </p:cNvSpPr>
          <p:nvPr>
            <p:ph type="sldNum" sz="quarter" idx="12"/>
          </p:nvPr>
        </p:nvSpPr>
        <p:spPr/>
        <p:txBody>
          <a:bodyPr/>
          <a:lstStyle/>
          <a:p>
            <a:fld id="{6B8299A8-ECB5-4C93-9846-A5E2DB9462F4}" type="slidenum">
              <a:rPr lang="en-US" smtClean="0"/>
              <a:t>23</a:t>
            </a:fld>
            <a:endParaRPr lang="en-US"/>
          </a:p>
        </p:txBody>
      </p:sp>
      <p:pic>
        <p:nvPicPr>
          <p:cNvPr id="4" name="Picture 3">
            <a:extLst>
              <a:ext uri="{FF2B5EF4-FFF2-40B4-BE49-F238E27FC236}">
                <a16:creationId xmlns:a16="http://schemas.microsoft.com/office/drawing/2014/main" id="{DC2D9768-7D99-6CBF-B6A7-4B335E899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3748343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2984A-A42E-3679-0A3E-521C98E86D9E}"/>
              </a:ext>
            </a:extLst>
          </p:cNvPr>
          <p:cNvSpPr>
            <a:spLocks noGrp="1"/>
          </p:cNvSpPr>
          <p:nvPr>
            <p:ph type="title"/>
          </p:nvPr>
        </p:nvSpPr>
        <p:spPr>
          <a:xfrm>
            <a:off x="838200" y="-140677"/>
            <a:ext cx="10515600" cy="1183415"/>
          </a:xfrm>
        </p:spPr>
        <p:txBody>
          <a:bodyPr>
            <a:normAutofit/>
          </a:bodyPr>
          <a:lstStyle/>
          <a:p>
            <a:pPr algn="ctr"/>
            <a:r>
              <a:rPr lang="en-US" b="1" u="sng" dirty="0">
                <a:solidFill>
                  <a:srgbClr val="C00000"/>
                </a:solidFill>
              </a:rPr>
              <a:t>What to Do</a:t>
            </a:r>
          </a:p>
        </p:txBody>
      </p:sp>
      <p:sp>
        <p:nvSpPr>
          <p:cNvPr id="3" name="Content Placeholder 2">
            <a:extLst>
              <a:ext uri="{FF2B5EF4-FFF2-40B4-BE49-F238E27FC236}">
                <a16:creationId xmlns:a16="http://schemas.microsoft.com/office/drawing/2014/main" id="{D53C91F6-631B-F214-9539-12DD63BD33BB}"/>
              </a:ext>
            </a:extLst>
          </p:cNvPr>
          <p:cNvSpPr>
            <a:spLocks noGrp="1"/>
          </p:cNvSpPr>
          <p:nvPr>
            <p:ph idx="1"/>
          </p:nvPr>
        </p:nvSpPr>
        <p:spPr>
          <a:xfrm>
            <a:off x="281355" y="1042738"/>
            <a:ext cx="11910646" cy="5815262"/>
          </a:xfrm>
        </p:spPr>
        <p:txBody>
          <a:bodyPr>
            <a:noAutofit/>
          </a:bodyPr>
          <a:lstStyle/>
          <a:p>
            <a:r>
              <a:rPr lang="en-US" sz="3200" b="1" dirty="0"/>
              <a:t>MNP medical R&amp;D re: Evidence </a:t>
            </a:r>
            <a:r>
              <a:rPr lang="en-US" sz="2400" dirty="0"/>
              <a:t>(MNP autopsies</a:t>
            </a:r>
            <a:r>
              <a:rPr lang="en-US" sz="2400" dirty="0">
                <a:solidFill>
                  <a:schemeClr val="accent6"/>
                </a:solidFill>
              </a:rPr>
              <a:t>*</a:t>
            </a:r>
            <a:r>
              <a:rPr lang="en-US" sz="2400" dirty="0"/>
              <a:t>, biopsies, etc.)</a:t>
            </a:r>
          </a:p>
          <a:p>
            <a:r>
              <a:rPr lang="en-US" sz="3200" b="1" dirty="0"/>
              <a:t>Reduction </a:t>
            </a:r>
            <a:r>
              <a:rPr lang="en-US" sz="3200" dirty="0"/>
              <a:t>(</a:t>
            </a:r>
            <a:r>
              <a:rPr lang="en-US" sz="2400" dirty="0"/>
              <a:t>e.g.</a:t>
            </a:r>
            <a:r>
              <a:rPr lang="en-US" sz="2400" b="1" dirty="0"/>
              <a:t> </a:t>
            </a:r>
            <a:r>
              <a:rPr lang="en-US" sz="2400" b="1" dirty="0" err="1"/>
              <a:t>q</a:t>
            </a:r>
            <a:r>
              <a:rPr lang="en-US" sz="2400" dirty="0" err="1"/>
              <a:t>uatenary</a:t>
            </a:r>
            <a:r>
              <a:rPr lang="en-US" sz="2400" dirty="0"/>
              <a:t> filtering of waste water [</a:t>
            </a:r>
            <a:r>
              <a:rPr lang="en-US" sz="2400" dirty="0" err="1"/>
              <a:t>quatenary</a:t>
            </a:r>
            <a:r>
              <a:rPr lang="en-US" sz="2400" dirty="0"/>
              <a:t> ammonium compounds])</a:t>
            </a:r>
            <a:endParaRPr lang="en-US" sz="2400" b="1" dirty="0"/>
          </a:p>
          <a:p>
            <a:r>
              <a:rPr lang="en-US" sz="3200" b="1" dirty="0"/>
              <a:t>Replacement </a:t>
            </a:r>
          </a:p>
          <a:p>
            <a:pPr>
              <a:lnSpc>
                <a:spcPct val="100000"/>
              </a:lnSpc>
              <a:spcBef>
                <a:spcPts val="0"/>
              </a:spcBef>
            </a:pPr>
            <a:r>
              <a:rPr lang="en-US" sz="3200" b="1" dirty="0"/>
              <a:t>Material Sciences R&amp;D investments </a:t>
            </a:r>
            <a:r>
              <a:rPr lang="en-US" sz="2400" dirty="0"/>
              <a:t>(</a:t>
            </a:r>
            <a:r>
              <a:rPr lang="en-US" sz="2000" dirty="0"/>
              <a:t>e.g. </a:t>
            </a:r>
            <a:r>
              <a:rPr lang="en-US" sz="2400" dirty="0"/>
              <a:t>RIKEN Labs: </a:t>
            </a:r>
            <a:r>
              <a:rPr lang="en-US" sz="2000" dirty="0"/>
              <a:t>ionic monomers X salt-bridges)</a:t>
            </a:r>
            <a:r>
              <a:rPr lang="en-US" sz="3200" b="1" dirty="0">
                <a:solidFill>
                  <a:schemeClr val="accent5"/>
                </a:solidFill>
              </a:rPr>
              <a:t>*</a:t>
            </a:r>
          </a:p>
          <a:p>
            <a:r>
              <a:rPr lang="en-US" sz="3200" b="1" dirty="0"/>
              <a:t>Immunology </a:t>
            </a:r>
            <a:r>
              <a:rPr lang="en-US" sz="2400" b="1" dirty="0"/>
              <a:t>&amp;</a:t>
            </a:r>
            <a:r>
              <a:rPr lang="en-US" sz="3200" b="1" dirty="0"/>
              <a:t> biochemistry R&amp;D </a:t>
            </a:r>
            <a:r>
              <a:rPr lang="en-US" sz="2400" dirty="0"/>
              <a:t>(structural biology enzymes; MNP vaccines)</a:t>
            </a:r>
          </a:p>
          <a:p>
            <a:r>
              <a:rPr lang="en-US" sz="3200" b="1" dirty="0"/>
              <a:t>Regulation </a:t>
            </a:r>
            <a:r>
              <a:rPr lang="en-US" sz="2400" dirty="0"/>
              <a:t>(toxicity assessment system; GRAS** reversal) (e.g. phthalic acid esters)</a:t>
            </a:r>
            <a:r>
              <a:rPr lang="en-US" sz="2400" b="1" dirty="0">
                <a:solidFill>
                  <a:srgbClr val="00B050"/>
                </a:solidFill>
              </a:rPr>
              <a:t>***</a:t>
            </a:r>
            <a:r>
              <a:rPr lang="en-US" sz="2400" dirty="0"/>
              <a:t> </a:t>
            </a:r>
          </a:p>
          <a:p>
            <a:r>
              <a:rPr lang="en-US" sz="3200" b="1" dirty="0"/>
              <a:t>Treaties  - </a:t>
            </a:r>
            <a:r>
              <a:rPr lang="en-US" b="1" dirty="0"/>
              <a:t>MNP, One Health, Petrochemical, etc.</a:t>
            </a:r>
          </a:p>
          <a:p>
            <a:r>
              <a:rPr lang="en-US" sz="3200" b="1" dirty="0"/>
              <a:t>Education </a:t>
            </a:r>
            <a:endParaRPr lang="en-US" sz="2000" b="1" dirty="0"/>
          </a:p>
          <a:p>
            <a:pPr marL="0" indent="0">
              <a:buNone/>
            </a:pPr>
            <a:r>
              <a:rPr lang="en-US" sz="3200" b="1" dirty="0">
                <a:solidFill>
                  <a:schemeClr val="accent6"/>
                </a:solidFill>
              </a:rPr>
              <a:t>*</a:t>
            </a:r>
            <a:r>
              <a:rPr lang="en-US" sz="2000" b="1" dirty="0"/>
              <a:t> See Eric Topol – MNPs and the Brain (February 03, 2025)  ** </a:t>
            </a:r>
            <a:r>
              <a:rPr lang="en-US" sz="2000" b="1" i="1" dirty="0"/>
              <a:t>Generally recognized as safe  </a:t>
            </a:r>
            <a:r>
              <a:rPr lang="en-US" sz="2400" b="1" i="1" dirty="0">
                <a:solidFill>
                  <a:srgbClr val="00B050"/>
                </a:solidFill>
              </a:rPr>
              <a:t>*** </a:t>
            </a:r>
            <a:r>
              <a:rPr lang="en-US" sz="2000" b="1" i="1" dirty="0">
                <a:solidFill>
                  <a:srgbClr val="00B050"/>
                </a:solidFill>
              </a:rPr>
              <a:t>see next slide</a:t>
            </a:r>
          </a:p>
          <a:p>
            <a:pPr marL="0" indent="0">
              <a:buNone/>
            </a:pPr>
            <a:endParaRPr lang="en-US" sz="800" b="1" dirty="0">
              <a:solidFill>
                <a:srgbClr val="FF0000"/>
              </a:solidFill>
            </a:endParaRPr>
          </a:p>
          <a:p>
            <a:pPr marL="0" indent="0">
              <a:buNone/>
            </a:pPr>
            <a:r>
              <a:rPr lang="en-US" sz="3400" b="1" dirty="0">
                <a:solidFill>
                  <a:srgbClr val="FF0000"/>
                </a:solidFill>
              </a:rPr>
              <a:t>Comparators: Climate Change/Global Warming, </a:t>
            </a:r>
            <a:r>
              <a:rPr lang="en-US" sz="3400" b="1" dirty="0">
                <a:solidFill>
                  <a:schemeClr val="accent5"/>
                </a:solidFill>
              </a:rPr>
              <a:t>*</a:t>
            </a:r>
            <a:r>
              <a:rPr lang="en-US" sz="3400" b="1" dirty="0">
                <a:solidFill>
                  <a:srgbClr val="FF0000"/>
                </a:solidFill>
              </a:rPr>
              <a:t>Energy</a:t>
            </a:r>
          </a:p>
        </p:txBody>
      </p:sp>
      <p:sp>
        <p:nvSpPr>
          <p:cNvPr id="4" name="Slide Number Placeholder 3">
            <a:extLst>
              <a:ext uri="{FF2B5EF4-FFF2-40B4-BE49-F238E27FC236}">
                <a16:creationId xmlns:a16="http://schemas.microsoft.com/office/drawing/2014/main" id="{D8D659EE-7611-C19D-8A49-5DD7CF1FD31A}"/>
              </a:ext>
            </a:extLst>
          </p:cNvPr>
          <p:cNvSpPr>
            <a:spLocks noGrp="1"/>
          </p:cNvSpPr>
          <p:nvPr>
            <p:ph type="sldNum" sz="quarter" idx="12"/>
          </p:nvPr>
        </p:nvSpPr>
        <p:spPr/>
        <p:txBody>
          <a:bodyPr/>
          <a:lstStyle/>
          <a:p>
            <a:fld id="{6B8299A8-ECB5-4C93-9846-A5E2DB9462F4}" type="slidenum">
              <a:rPr lang="en-US" smtClean="0"/>
              <a:t>24</a:t>
            </a:fld>
            <a:endParaRPr lang="en-US"/>
          </a:p>
        </p:txBody>
      </p:sp>
      <p:pic>
        <p:nvPicPr>
          <p:cNvPr id="5" name="Picture 4">
            <a:extLst>
              <a:ext uri="{FF2B5EF4-FFF2-40B4-BE49-F238E27FC236}">
                <a16:creationId xmlns:a16="http://schemas.microsoft.com/office/drawing/2014/main" id="{1984AD37-0D6E-8971-CA0A-78172CAF3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24244" cy="958163"/>
          </a:xfrm>
          <a:prstGeom prst="rect">
            <a:avLst/>
          </a:prstGeom>
        </p:spPr>
      </p:pic>
    </p:spTree>
    <p:extLst>
      <p:ext uri="{BB962C8B-B14F-4D97-AF65-F5344CB8AC3E}">
        <p14:creationId xmlns:p14="http://schemas.microsoft.com/office/powerpoint/2010/main" val="1832754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8FE7-184C-C0BE-A8E3-6C1E37E0240A}"/>
              </a:ext>
            </a:extLst>
          </p:cNvPr>
          <p:cNvSpPr>
            <a:spLocks noGrp="1"/>
          </p:cNvSpPr>
          <p:nvPr>
            <p:ph type="title"/>
          </p:nvPr>
        </p:nvSpPr>
        <p:spPr>
          <a:xfrm>
            <a:off x="838200" y="0"/>
            <a:ext cx="10515600" cy="834888"/>
          </a:xfrm>
        </p:spPr>
        <p:txBody>
          <a:bodyPr>
            <a:normAutofit/>
          </a:bodyPr>
          <a:lstStyle/>
          <a:p>
            <a:pPr algn="ctr"/>
            <a:r>
              <a:rPr lang="en-US" dirty="0">
                <a:solidFill>
                  <a:schemeClr val="accent6"/>
                </a:solidFill>
              </a:rPr>
              <a:t>***  </a:t>
            </a:r>
            <a:r>
              <a:rPr lang="en-US" b="1" dirty="0">
                <a:solidFill>
                  <a:schemeClr val="accent6"/>
                </a:solidFill>
              </a:rPr>
              <a:t>Chemical components of plastics</a:t>
            </a:r>
          </a:p>
        </p:txBody>
      </p:sp>
      <p:sp>
        <p:nvSpPr>
          <p:cNvPr id="3" name="Content Placeholder 2">
            <a:extLst>
              <a:ext uri="{FF2B5EF4-FFF2-40B4-BE49-F238E27FC236}">
                <a16:creationId xmlns:a16="http://schemas.microsoft.com/office/drawing/2014/main" id="{7BCFADF3-90FB-B996-FE89-0E7A73158297}"/>
              </a:ext>
            </a:extLst>
          </p:cNvPr>
          <p:cNvSpPr>
            <a:spLocks noGrp="1"/>
          </p:cNvSpPr>
          <p:nvPr>
            <p:ph idx="1"/>
          </p:nvPr>
        </p:nvSpPr>
        <p:spPr>
          <a:xfrm>
            <a:off x="838200" y="742122"/>
            <a:ext cx="10515600" cy="6215269"/>
          </a:xfrm>
        </p:spPr>
        <p:txBody>
          <a:bodyPr>
            <a:normAutofit/>
          </a:bodyPr>
          <a:lstStyle/>
          <a:p>
            <a:pPr>
              <a:spcBef>
                <a:spcPts val="600"/>
              </a:spcBef>
              <a:buNone/>
            </a:pPr>
            <a:r>
              <a:rPr lang="en-US" sz="2000" b="1" dirty="0">
                <a:effectLst/>
              </a:rPr>
              <a:t>Polymers:</a:t>
            </a:r>
            <a:r>
              <a:rPr lang="en-US" sz="2000" dirty="0">
                <a:effectLst/>
              </a:rPr>
              <a:t> </a:t>
            </a:r>
          </a:p>
          <a:p>
            <a:pPr>
              <a:spcBef>
                <a:spcPts val="600"/>
              </a:spcBef>
              <a:spcAft>
                <a:spcPts val="600"/>
              </a:spcAft>
            </a:pPr>
            <a:r>
              <a:rPr lang="en-US" sz="2000" b="1" dirty="0">
                <a:effectLst/>
              </a:rPr>
              <a:t>Polyethylene </a:t>
            </a:r>
            <a:r>
              <a:rPr lang="en-US" sz="2000" dirty="0">
                <a:effectLst/>
              </a:rPr>
              <a:t>(PE, packaging)</a:t>
            </a:r>
          </a:p>
          <a:p>
            <a:pPr>
              <a:spcBef>
                <a:spcPts val="600"/>
              </a:spcBef>
              <a:spcAft>
                <a:spcPts val="600"/>
              </a:spcAft>
            </a:pPr>
            <a:r>
              <a:rPr lang="en-US" sz="2000" b="1" dirty="0">
                <a:effectLst/>
              </a:rPr>
              <a:t>Polypropylene </a:t>
            </a:r>
            <a:r>
              <a:rPr lang="en-US" sz="2000" dirty="0">
                <a:effectLst/>
              </a:rPr>
              <a:t>(PP,</a:t>
            </a:r>
            <a:r>
              <a:rPr lang="en-US" sz="2000" b="1" dirty="0">
                <a:effectLst/>
              </a:rPr>
              <a:t> </a:t>
            </a:r>
            <a:r>
              <a:rPr lang="en-US" sz="2000" dirty="0">
                <a:effectLst/>
              </a:rPr>
              <a:t>textiles and other products)</a:t>
            </a:r>
          </a:p>
          <a:p>
            <a:pPr>
              <a:spcBef>
                <a:spcPts val="600"/>
              </a:spcBef>
              <a:spcAft>
                <a:spcPts val="600"/>
              </a:spcAft>
            </a:pPr>
            <a:r>
              <a:rPr lang="en-US" sz="2000" b="1" dirty="0">
                <a:effectLst/>
              </a:rPr>
              <a:t>Polyvinyl Chloride (</a:t>
            </a:r>
            <a:r>
              <a:rPr lang="en-US" sz="2000" dirty="0">
                <a:effectLst/>
              </a:rPr>
              <a:t>PVC,</a:t>
            </a:r>
            <a:r>
              <a:rPr lang="en-US" sz="2000" b="1" dirty="0">
                <a:effectLst/>
              </a:rPr>
              <a:t> </a:t>
            </a:r>
            <a:r>
              <a:rPr lang="en-US" sz="2000" dirty="0">
                <a:effectLst/>
              </a:rPr>
              <a:t>construction, medical devices, etc.) </a:t>
            </a:r>
          </a:p>
          <a:p>
            <a:pPr>
              <a:spcBef>
                <a:spcPts val="600"/>
              </a:spcBef>
              <a:spcAft>
                <a:spcPts val="600"/>
              </a:spcAft>
            </a:pPr>
            <a:r>
              <a:rPr lang="en-US" sz="2000" b="1" dirty="0">
                <a:effectLst/>
              </a:rPr>
              <a:t>Polystyrene </a:t>
            </a:r>
            <a:r>
              <a:rPr lang="en-US" sz="2000" dirty="0">
                <a:effectLst/>
              </a:rPr>
              <a:t>(PS, disposable cups, and other products)</a:t>
            </a:r>
          </a:p>
          <a:p>
            <a:pPr>
              <a:spcBef>
                <a:spcPts val="600"/>
              </a:spcBef>
              <a:spcAft>
                <a:spcPts val="600"/>
              </a:spcAft>
            </a:pPr>
            <a:r>
              <a:rPr lang="en-US" sz="2000" b="1" dirty="0">
                <a:effectLst/>
              </a:rPr>
              <a:t>Polyethylene Terephthalate </a:t>
            </a:r>
            <a:r>
              <a:rPr lang="en-US" sz="2000" dirty="0">
                <a:effectLst/>
              </a:rPr>
              <a:t>(PET, plastic bottles and food packaging) </a:t>
            </a:r>
          </a:p>
          <a:p>
            <a:pPr>
              <a:spcBef>
                <a:spcPts val="600"/>
              </a:spcBef>
              <a:spcAft>
                <a:spcPts val="600"/>
              </a:spcAft>
            </a:pPr>
            <a:r>
              <a:rPr lang="en-US" sz="2000" b="1" dirty="0">
                <a:effectLst/>
              </a:rPr>
              <a:t>Polycarbonate </a:t>
            </a:r>
            <a:r>
              <a:rPr lang="en-US" sz="2000" dirty="0">
                <a:effectLst/>
              </a:rPr>
              <a:t>(PC, high impact resistance: safety equipment etc.)  </a:t>
            </a:r>
          </a:p>
          <a:p>
            <a:pPr>
              <a:spcBef>
                <a:spcPts val="600"/>
              </a:spcBef>
              <a:spcAft>
                <a:spcPts val="600"/>
              </a:spcAft>
            </a:pPr>
            <a:r>
              <a:rPr lang="en-US" sz="2000" b="1" dirty="0">
                <a:effectLst/>
              </a:rPr>
              <a:t>Polyurethane </a:t>
            </a:r>
            <a:r>
              <a:rPr lang="en-US" sz="2000" dirty="0">
                <a:effectLst/>
              </a:rPr>
              <a:t>(PU, </a:t>
            </a:r>
            <a:r>
              <a:rPr lang="en-US" sz="2000" dirty="0"/>
              <a:t>foams, coatings and adhesives)</a:t>
            </a:r>
            <a:endParaRPr lang="en-US" sz="2000" dirty="0">
              <a:effectLst/>
            </a:endParaRPr>
          </a:p>
          <a:p>
            <a:pPr>
              <a:spcBef>
                <a:spcPts val="600"/>
              </a:spcBef>
              <a:buNone/>
            </a:pPr>
            <a:r>
              <a:rPr lang="en-US" sz="2000" dirty="0">
                <a:effectLst/>
              </a:rPr>
              <a:t> </a:t>
            </a:r>
            <a:r>
              <a:rPr lang="en-US" sz="2000" b="1" dirty="0">
                <a:effectLst/>
              </a:rPr>
              <a:t>Monomers:</a:t>
            </a:r>
            <a:r>
              <a:rPr lang="en-US" sz="2000" dirty="0">
                <a:effectLst/>
              </a:rPr>
              <a:t> </a:t>
            </a:r>
          </a:p>
          <a:p>
            <a:pPr>
              <a:spcBef>
                <a:spcPts val="600"/>
              </a:spcBef>
              <a:buFont typeface="Arial" panose="020B0604020202020204" pitchFamily="34" charset="0"/>
              <a:buChar char="•"/>
            </a:pPr>
            <a:r>
              <a:rPr lang="en-US" sz="2000" b="1" dirty="0">
                <a:effectLst/>
              </a:rPr>
              <a:t>Ethylene </a:t>
            </a:r>
            <a:r>
              <a:rPr lang="en-US" sz="2000" dirty="0">
                <a:effectLst/>
              </a:rPr>
              <a:t>(CH2=CH2): monomer for producing polyethylene</a:t>
            </a:r>
          </a:p>
          <a:p>
            <a:pPr>
              <a:spcBef>
                <a:spcPts val="600"/>
              </a:spcBef>
              <a:buFont typeface="Arial" panose="020B0604020202020204" pitchFamily="34" charset="0"/>
              <a:buChar char="•"/>
            </a:pPr>
            <a:r>
              <a:rPr lang="en-US" sz="2000" b="1" dirty="0">
                <a:effectLst/>
              </a:rPr>
              <a:t>Propylene </a:t>
            </a:r>
            <a:r>
              <a:rPr lang="en-US" sz="2000" dirty="0">
                <a:effectLst/>
              </a:rPr>
              <a:t>(CH3-CH=CH2): monomer for producing polypropylene </a:t>
            </a:r>
          </a:p>
          <a:p>
            <a:pPr>
              <a:spcBef>
                <a:spcPts val="600"/>
              </a:spcBef>
              <a:buFont typeface="Arial" panose="020B0604020202020204" pitchFamily="34" charset="0"/>
              <a:buChar char="•"/>
            </a:pPr>
            <a:r>
              <a:rPr lang="en-US" sz="2000" b="1" dirty="0">
                <a:effectLst/>
              </a:rPr>
              <a:t>Vinyl Chloride</a:t>
            </a:r>
            <a:r>
              <a:rPr lang="en-US" sz="2000" dirty="0">
                <a:effectLst/>
              </a:rPr>
              <a:t> (CH2=</a:t>
            </a:r>
            <a:r>
              <a:rPr lang="en-US" sz="2000" dirty="0" err="1">
                <a:effectLst/>
              </a:rPr>
              <a:t>CHCl</a:t>
            </a:r>
            <a:r>
              <a:rPr lang="en-US" sz="2000" dirty="0">
                <a:effectLst/>
              </a:rPr>
              <a:t>):  monomer for producing polyvinyl chloride </a:t>
            </a:r>
          </a:p>
          <a:p>
            <a:pPr>
              <a:spcBef>
                <a:spcPts val="600"/>
              </a:spcBef>
              <a:buFont typeface="Arial" panose="020B0604020202020204" pitchFamily="34" charset="0"/>
              <a:buChar char="•"/>
            </a:pPr>
            <a:r>
              <a:rPr lang="en-US" sz="2000" b="1" dirty="0">
                <a:effectLst/>
              </a:rPr>
              <a:t>Styrene </a:t>
            </a:r>
            <a:r>
              <a:rPr lang="en-US" sz="2000" dirty="0">
                <a:effectLst/>
              </a:rPr>
              <a:t>(C6H5CH=CH2):  monomer for producing polystyrene</a:t>
            </a:r>
          </a:p>
          <a:p>
            <a:pPr marL="0" indent="0">
              <a:buNone/>
            </a:pPr>
            <a:r>
              <a:rPr lang="en-US" sz="2000" b="1" dirty="0"/>
              <a:t>Additives</a:t>
            </a:r>
            <a:endParaRPr lang="en-US" sz="2000" b="1" dirty="0">
              <a:effectLst/>
            </a:endParaRPr>
          </a:p>
          <a:p>
            <a:r>
              <a:rPr lang="en-US" sz="2000" u="sng" dirty="0"/>
              <a:t>Phthalic acid esters (</a:t>
            </a:r>
            <a:r>
              <a:rPr lang="en-US" sz="2000" u="sng" dirty="0" err="1"/>
              <a:t>flexers</a:t>
            </a:r>
            <a:r>
              <a:rPr lang="en-US" sz="2000" u="sng" dirty="0"/>
              <a:t>); </a:t>
            </a:r>
            <a:r>
              <a:rPr lang="en-US" sz="2000" dirty="0"/>
              <a:t>benzotriazoles (stabilizers); p</a:t>
            </a:r>
            <a:r>
              <a:rPr lang="en-US" sz="2000" dirty="0">
                <a:hlinkClick r:id="rId2">
                  <a:extLst>
                    <a:ext uri="{A12FA001-AC4F-418D-AE19-62706E023703}">
                      <ahyp:hlinkClr xmlns:ahyp="http://schemas.microsoft.com/office/drawing/2018/hyperlinkcolor" val="tx"/>
                    </a:ext>
                  </a:extLst>
                </a:hlinkClick>
              </a:rPr>
              <a:t>olybrominated diphenyl ethers</a:t>
            </a:r>
            <a:r>
              <a:rPr lang="en-US" sz="2000" dirty="0"/>
              <a:t> (flame retardants); etc.</a:t>
            </a:r>
            <a:endParaRPr lang="en-US" sz="2000" u="sng" dirty="0"/>
          </a:p>
        </p:txBody>
      </p:sp>
      <p:sp>
        <p:nvSpPr>
          <p:cNvPr id="4" name="Slide Number Placeholder 3">
            <a:extLst>
              <a:ext uri="{FF2B5EF4-FFF2-40B4-BE49-F238E27FC236}">
                <a16:creationId xmlns:a16="http://schemas.microsoft.com/office/drawing/2014/main" id="{12D93F89-DECA-BEE7-DC73-3132A81FE6B5}"/>
              </a:ext>
            </a:extLst>
          </p:cNvPr>
          <p:cNvSpPr>
            <a:spLocks noGrp="1"/>
          </p:cNvSpPr>
          <p:nvPr>
            <p:ph type="sldNum" sz="quarter" idx="12"/>
          </p:nvPr>
        </p:nvSpPr>
        <p:spPr/>
        <p:txBody>
          <a:bodyPr/>
          <a:lstStyle/>
          <a:p>
            <a:fld id="{6B8299A8-ECB5-4C93-9846-A5E2DB9462F4}" type="slidenum">
              <a:rPr lang="en-US" smtClean="0"/>
              <a:t>25</a:t>
            </a:fld>
            <a:endParaRPr lang="en-US"/>
          </a:p>
        </p:txBody>
      </p:sp>
      <p:pic>
        <p:nvPicPr>
          <p:cNvPr id="8" name="Picture 7">
            <a:extLst>
              <a:ext uri="{FF2B5EF4-FFF2-40B4-BE49-F238E27FC236}">
                <a16:creationId xmlns:a16="http://schemas.microsoft.com/office/drawing/2014/main" id="{29D39328-5ADA-E90A-93A8-C681752B960F}"/>
              </a:ext>
            </a:extLst>
          </p:cNvPr>
          <p:cNvPicPr>
            <a:picLocks noChangeAspect="1"/>
          </p:cNvPicPr>
          <p:nvPr/>
        </p:nvPicPr>
        <p:blipFill>
          <a:blip r:embed="rId3"/>
          <a:stretch>
            <a:fillRect/>
          </a:stretch>
        </p:blipFill>
        <p:spPr>
          <a:xfrm flipH="1">
            <a:off x="10177669" y="1364973"/>
            <a:ext cx="1160070" cy="1205949"/>
          </a:xfrm>
          <a:prstGeom prst="rect">
            <a:avLst/>
          </a:prstGeom>
        </p:spPr>
      </p:pic>
    </p:spTree>
    <p:extLst>
      <p:ext uri="{BB962C8B-B14F-4D97-AF65-F5344CB8AC3E}">
        <p14:creationId xmlns:p14="http://schemas.microsoft.com/office/powerpoint/2010/main" val="2053697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A4FB-0E0A-B8CA-1DF4-D5730E0C5955}"/>
              </a:ext>
            </a:extLst>
          </p:cNvPr>
          <p:cNvSpPr>
            <a:spLocks noGrp="1"/>
          </p:cNvSpPr>
          <p:nvPr>
            <p:ph type="title"/>
          </p:nvPr>
        </p:nvSpPr>
        <p:spPr>
          <a:xfrm>
            <a:off x="838200" y="-1"/>
            <a:ext cx="10515600" cy="942535"/>
          </a:xfrm>
        </p:spPr>
        <p:txBody>
          <a:bodyPr/>
          <a:lstStyle/>
          <a:p>
            <a:pPr algn="ctr"/>
            <a:r>
              <a:rPr lang="en-US" b="1" dirty="0"/>
              <a:t>Overview and Looking Forward</a:t>
            </a:r>
          </a:p>
        </p:txBody>
      </p:sp>
      <p:sp>
        <p:nvSpPr>
          <p:cNvPr id="3" name="Content Placeholder 2">
            <a:extLst>
              <a:ext uri="{FF2B5EF4-FFF2-40B4-BE49-F238E27FC236}">
                <a16:creationId xmlns:a16="http://schemas.microsoft.com/office/drawing/2014/main" id="{2DD45974-B605-9112-B3F2-08CC925BCD69}"/>
              </a:ext>
            </a:extLst>
          </p:cNvPr>
          <p:cNvSpPr>
            <a:spLocks noGrp="1"/>
          </p:cNvSpPr>
          <p:nvPr>
            <p:ph idx="1"/>
          </p:nvPr>
        </p:nvSpPr>
        <p:spPr>
          <a:xfrm>
            <a:off x="211015" y="801858"/>
            <a:ext cx="11662117" cy="5919617"/>
          </a:xfrm>
        </p:spPr>
        <p:txBody>
          <a:bodyPr>
            <a:normAutofit fontScale="92500" lnSpcReduction="10000"/>
          </a:bodyPr>
          <a:lstStyle/>
          <a:p>
            <a:pPr marL="0" marR="0" indent="0" algn="ctr" fontAlgn="base">
              <a:lnSpc>
                <a:spcPts val="2100"/>
              </a:lnSpc>
              <a:spcBef>
                <a:spcPts val="1200"/>
              </a:spcBef>
              <a:spcAft>
                <a:spcPts val="800"/>
              </a:spcAft>
              <a:buNone/>
            </a:pPr>
            <a:endParaRPr lang="en-US" sz="2400" b="1" kern="0" spc="25" dirty="0">
              <a:solidFill>
                <a:srgbClr val="083266"/>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fontAlgn="base">
              <a:lnSpc>
                <a:spcPts val="2100"/>
              </a:lnSpc>
              <a:spcBef>
                <a:spcPts val="1200"/>
              </a:spcBef>
              <a:spcAft>
                <a:spcPts val="800"/>
              </a:spcAft>
              <a:buNone/>
            </a:pPr>
            <a:r>
              <a:rPr lang="en-US" sz="3600" b="1" kern="0" spc="25" dirty="0">
                <a:solidFill>
                  <a:srgbClr val="083266"/>
                </a:solidFill>
                <a:effectLst/>
                <a:latin typeface="Times New Roman" panose="02020603050405020304" pitchFamily="18" charset="0"/>
                <a:ea typeface="Times New Roman" panose="02020603050405020304" pitchFamily="18" charset="0"/>
                <a:cs typeface="Times New Roman" panose="02020603050405020304" pitchFamily="18" charset="0"/>
              </a:rPr>
              <a:t>International Legally Binding Instrument </a:t>
            </a:r>
          </a:p>
          <a:p>
            <a:pPr marL="0" marR="0" indent="0" algn="ctr" fontAlgn="base">
              <a:lnSpc>
                <a:spcPts val="2100"/>
              </a:lnSpc>
              <a:spcBef>
                <a:spcPts val="1200"/>
              </a:spcBef>
              <a:spcAft>
                <a:spcPts val="800"/>
              </a:spcAft>
              <a:buNone/>
            </a:pPr>
            <a:r>
              <a:rPr lang="en-US" sz="3600" b="1" kern="0" spc="25" dirty="0">
                <a:solidFill>
                  <a:srgbClr val="083266"/>
                </a:solidFill>
                <a:effectLst/>
                <a:latin typeface="Times New Roman" panose="02020603050405020304" pitchFamily="18" charset="0"/>
                <a:ea typeface="Times New Roman" panose="02020603050405020304" pitchFamily="18" charset="0"/>
                <a:cs typeface="Times New Roman" panose="02020603050405020304" pitchFamily="18" charset="0"/>
              </a:rPr>
              <a:t>on Plastic Pollution, incl. in the Marine Environment </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lnSpc>
                <a:spcPct val="115000"/>
              </a:lnSpc>
              <a:spcAft>
                <a:spcPts val="800"/>
              </a:spcAft>
              <a:buNone/>
            </a:pPr>
            <a:r>
              <a:rPr lang="en-US" sz="3600" kern="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kern="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Initiated by UNEP, begun in 2022, its last negotiating session </a:t>
            </a:r>
            <a:r>
              <a:rPr lang="en-US" sz="3600" kern="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was i</a:t>
            </a:r>
            <a:r>
              <a:rPr lang="en-US" sz="3600" kern="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n December 2024 in Busan, Republic of Korea. </a:t>
            </a:r>
            <a:r>
              <a:rPr lang="en-US" sz="3600" kern="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Rwanda and Norway led in the creation of a “High Ambition Coalition”.</a:t>
            </a:r>
            <a:r>
              <a:rPr lang="en-US" sz="3600" kern="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gn="ctr">
              <a:lnSpc>
                <a:spcPct val="115000"/>
              </a:lnSpc>
              <a:spcAft>
                <a:spcPts val="800"/>
              </a:spcAft>
              <a:buNone/>
            </a:pPr>
            <a:r>
              <a:rPr lang="en-US" sz="3600" kern="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(Over 3,300 participants, representing governments, academia, civil society organizations, private sector entities, UN entities, and international organizations)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FDED06E-5EC8-AF27-E697-3B792DC0E5C0}"/>
              </a:ext>
            </a:extLst>
          </p:cNvPr>
          <p:cNvSpPr>
            <a:spLocks noGrp="1"/>
          </p:cNvSpPr>
          <p:nvPr>
            <p:ph type="sldNum" sz="quarter" idx="12"/>
          </p:nvPr>
        </p:nvSpPr>
        <p:spPr/>
        <p:txBody>
          <a:bodyPr/>
          <a:lstStyle/>
          <a:p>
            <a:fld id="{6B8299A8-ECB5-4C93-9846-A5E2DB9462F4}" type="slidenum">
              <a:rPr lang="en-US" smtClean="0"/>
              <a:t>26</a:t>
            </a:fld>
            <a:endParaRPr lang="en-US"/>
          </a:p>
        </p:txBody>
      </p:sp>
      <p:pic>
        <p:nvPicPr>
          <p:cNvPr id="7" name="Picture 6">
            <a:extLst>
              <a:ext uri="{FF2B5EF4-FFF2-40B4-BE49-F238E27FC236}">
                <a16:creationId xmlns:a16="http://schemas.microsoft.com/office/drawing/2014/main" id="{9DE713BD-03D2-2520-ADEC-53CE8F6CDAE3}"/>
              </a:ext>
            </a:extLst>
          </p:cNvPr>
          <p:cNvPicPr>
            <a:picLocks noChangeAspect="1"/>
          </p:cNvPicPr>
          <p:nvPr/>
        </p:nvPicPr>
        <p:blipFill>
          <a:blip r:embed="rId2"/>
          <a:stretch>
            <a:fillRect/>
          </a:stretch>
        </p:blipFill>
        <p:spPr>
          <a:xfrm>
            <a:off x="131706" y="136524"/>
            <a:ext cx="1176589" cy="1219635"/>
          </a:xfrm>
          <a:prstGeom prst="rect">
            <a:avLst/>
          </a:prstGeom>
        </p:spPr>
      </p:pic>
    </p:spTree>
    <p:extLst>
      <p:ext uri="{BB962C8B-B14F-4D97-AF65-F5344CB8AC3E}">
        <p14:creationId xmlns:p14="http://schemas.microsoft.com/office/powerpoint/2010/main" val="3819790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E29C-713C-099A-A4EA-DA51434A4F8D}"/>
              </a:ext>
            </a:extLst>
          </p:cNvPr>
          <p:cNvSpPr>
            <a:spLocks noGrp="1"/>
          </p:cNvSpPr>
          <p:nvPr>
            <p:ph type="title"/>
          </p:nvPr>
        </p:nvSpPr>
        <p:spPr>
          <a:xfrm>
            <a:off x="838200" y="365125"/>
            <a:ext cx="10515600" cy="886900"/>
          </a:xfrm>
        </p:spPr>
        <p:txBody>
          <a:bodyPr>
            <a:noAutofit/>
          </a:bodyPr>
          <a:lstStyle/>
          <a:p>
            <a:pPr algn="ctr"/>
            <a:r>
              <a:rPr lang="en-US" sz="3600" b="1" kern="0" dirty="0">
                <a:solidFill>
                  <a:srgbClr val="222222"/>
                </a:solidFill>
                <a:effectLst/>
                <a:latin typeface="Times New Roman" panose="02020603050405020304" pitchFamily="18" charset="0"/>
                <a:ea typeface="Times New Roman" panose="02020603050405020304" pitchFamily="18" charset="0"/>
              </a:rPr>
              <a:t>Chairman's last draft related to protect human </a:t>
            </a:r>
            <a:r>
              <a:rPr lang="en-US" sz="3600" b="1" kern="0" dirty="0">
                <a:solidFill>
                  <a:srgbClr val="222222"/>
                </a:solidFill>
                <a:latin typeface="Times New Roman" panose="02020603050405020304" pitchFamily="18" charset="0"/>
                <a:ea typeface="Times New Roman" panose="02020603050405020304" pitchFamily="18" charset="0"/>
              </a:rPr>
              <a:t>h</a:t>
            </a:r>
            <a:r>
              <a:rPr lang="en-US" sz="3600" b="1" kern="0" dirty="0">
                <a:solidFill>
                  <a:srgbClr val="222222"/>
                </a:solidFill>
                <a:effectLst/>
                <a:latin typeface="Times New Roman" panose="02020603050405020304" pitchFamily="18" charset="0"/>
                <a:ea typeface="Times New Roman" panose="02020603050405020304" pitchFamily="18" charset="0"/>
              </a:rPr>
              <a:t>ealth:</a:t>
            </a:r>
            <a:endParaRPr lang="en-US" sz="3600" dirty="0"/>
          </a:p>
        </p:txBody>
      </p:sp>
      <p:sp>
        <p:nvSpPr>
          <p:cNvPr id="3" name="Content Placeholder 2">
            <a:extLst>
              <a:ext uri="{FF2B5EF4-FFF2-40B4-BE49-F238E27FC236}">
                <a16:creationId xmlns:a16="http://schemas.microsoft.com/office/drawing/2014/main" id="{0BDDE53F-017A-BC8C-192E-9A8B5BF509F5}"/>
              </a:ext>
            </a:extLst>
          </p:cNvPr>
          <p:cNvSpPr>
            <a:spLocks noGrp="1"/>
          </p:cNvSpPr>
          <p:nvPr>
            <p:ph idx="1"/>
          </p:nvPr>
        </p:nvSpPr>
        <p:spPr>
          <a:xfrm>
            <a:off x="131707" y="1617784"/>
            <a:ext cx="11715736" cy="5240215"/>
          </a:xfrm>
        </p:spPr>
        <p:txBody>
          <a:bodyPr>
            <a:normAutofit/>
          </a:bodyPr>
          <a:lstStyle/>
          <a:p>
            <a:pPr marL="0" indent="0" algn="ctr">
              <a:buNone/>
            </a:pPr>
            <a:endParaRPr lang="en-US" sz="3600" kern="0" dirty="0">
              <a:solidFill>
                <a:srgbClr val="222222"/>
              </a:solidFill>
              <a:effectLst/>
              <a:latin typeface="Times New Roman" panose="02020603050405020304" pitchFamily="18" charset="0"/>
              <a:ea typeface="Times New Roman" panose="02020603050405020304" pitchFamily="18" charset="0"/>
            </a:endParaRPr>
          </a:p>
          <a:p>
            <a:pPr marL="0" indent="0" algn="ctr">
              <a:buNone/>
            </a:pPr>
            <a:r>
              <a:rPr lang="en-US" sz="3600" kern="0" dirty="0">
                <a:solidFill>
                  <a:srgbClr val="222222"/>
                </a:solidFill>
                <a:effectLst/>
                <a:latin typeface="Times New Roman" panose="02020603050405020304" pitchFamily="18" charset="0"/>
                <a:ea typeface="Times New Roman" panose="02020603050405020304" pitchFamily="18" charset="0"/>
              </a:rPr>
              <a:t> </a:t>
            </a:r>
            <a:r>
              <a:rPr lang="en-US" sz="3600" b="1" kern="0" dirty="0">
                <a:solidFill>
                  <a:srgbClr val="222222"/>
                </a:solidFill>
                <a:effectLst/>
                <a:latin typeface="Times New Roman" panose="02020603050405020304" pitchFamily="18" charset="0"/>
                <a:ea typeface="Times New Roman" panose="02020603050405020304" pitchFamily="18" charset="0"/>
              </a:rPr>
              <a:t>Treaty  objective:</a:t>
            </a:r>
            <a:r>
              <a:rPr lang="en-US" sz="3600" kern="0" dirty="0">
                <a:solidFill>
                  <a:srgbClr val="222222"/>
                </a:solidFill>
                <a:effectLst/>
                <a:latin typeface="Times New Roman" panose="02020603050405020304" pitchFamily="18" charset="0"/>
                <a:ea typeface="Times New Roman" panose="02020603050405020304" pitchFamily="18" charset="0"/>
              </a:rPr>
              <a:t> greater understanding of health risks of all plastic pollution</a:t>
            </a:r>
            <a:r>
              <a:rPr lang="en-US" sz="3600" kern="0" dirty="0">
                <a:solidFill>
                  <a:srgbClr val="222222"/>
                </a:solidFill>
                <a:latin typeface="Times New Roman" panose="02020603050405020304" pitchFamily="18" charset="0"/>
                <a:ea typeface="Times New Roman" panose="02020603050405020304" pitchFamily="18" charset="0"/>
              </a:rPr>
              <a:t> </a:t>
            </a:r>
            <a:r>
              <a:rPr lang="en-US" sz="4300" b="1" kern="0" dirty="0">
                <a:solidFill>
                  <a:srgbClr val="222222"/>
                </a:solidFill>
                <a:latin typeface="Times New Roman" panose="02020603050405020304" pitchFamily="18" charset="0"/>
                <a:ea typeface="Times New Roman" panose="02020603050405020304" pitchFamily="18" charset="0"/>
              </a:rPr>
              <a:t>+</a:t>
            </a:r>
            <a:r>
              <a:rPr lang="en-US" sz="3600" kern="0" dirty="0">
                <a:solidFill>
                  <a:srgbClr val="222222"/>
                </a:solidFill>
                <a:effectLst/>
                <a:latin typeface="Times New Roman" panose="02020603050405020304" pitchFamily="18" charset="0"/>
                <a:ea typeface="Times New Roman" panose="02020603050405020304" pitchFamily="18" charset="0"/>
              </a:rPr>
              <a:t> recommend reduction measures</a:t>
            </a:r>
            <a:endParaRPr lang="en-US" sz="3600" kern="0" dirty="0">
              <a:solidFill>
                <a:srgbClr val="222222"/>
              </a:solidFill>
              <a:latin typeface="Times New Roman" panose="02020603050405020304" pitchFamily="18" charset="0"/>
              <a:ea typeface="Times New Roman" panose="02020603050405020304" pitchFamily="18" charset="0"/>
            </a:endParaRPr>
          </a:p>
          <a:p>
            <a:pPr marL="0" indent="0">
              <a:buNone/>
            </a:pPr>
            <a:r>
              <a:rPr lang="en-US" sz="3600" b="1" kern="0" dirty="0">
                <a:solidFill>
                  <a:srgbClr val="222222"/>
                </a:solidFill>
                <a:latin typeface="Times New Roman" panose="02020603050405020304" pitchFamily="18" charset="0"/>
                <a:ea typeface="Times New Roman" panose="02020603050405020304" pitchFamily="18" charset="0"/>
              </a:rPr>
              <a:t>  Measures</a:t>
            </a:r>
            <a:r>
              <a:rPr lang="en-US" sz="3600" b="1" kern="0" dirty="0">
                <a:solidFill>
                  <a:srgbClr val="222222"/>
                </a:solidFill>
                <a:effectLst/>
                <a:latin typeface="Times New Roman" panose="02020603050405020304" pitchFamily="18" charset="0"/>
                <a:ea typeface="Times New Roman" panose="02020603050405020304" pitchFamily="18" charset="0"/>
              </a:rPr>
              <a:t>:</a:t>
            </a:r>
            <a:r>
              <a:rPr lang="en-US" sz="3600" kern="0" dirty="0">
                <a:solidFill>
                  <a:srgbClr val="222222"/>
                </a:solidFill>
                <a:effectLst/>
                <a:latin typeface="Times New Roman" panose="02020603050405020304" pitchFamily="18" charset="0"/>
                <a:ea typeface="Times New Roman" panose="02020603050405020304" pitchFamily="18" charset="0"/>
              </a:rPr>
              <a:t>  (</a:t>
            </a:r>
            <a:r>
              <a:rPr lang="en-US" sz="3600" kern="0" dirty="0">
                <a:solidFill>
                  <a:srgbClr val="222222"/>
                </a:solidFill>
                <a:latin typeface="Times New Roman" panose="02020603050405020304" pitchFamily="18" charset="0"/>
                <a:ea typeface="Times New Roman" panose="02020603050405020304" pitchFamily="18" charset="0"/>
              </a:rPr>
              <a:t>1</a:t>
            </a:r>
            <a:r>
              <a:rPr lang="en-US" sz="3600" kern="0" dirty="0">
                <a:solidFill>
                  <a:srgbClr val="222222"/>
                </a:solidFill>
                <a:effectLst/>
                <a:latin typeface="Times New Roman" panose="02020603050405020304" pitchFamily="18" charset="0"/>
                <a:ea typeface="Times New Roman" panose="02020603050405020304" pitchFamily="18" charset="0"/>
              </a:rPr>
              <a:t>) strategies </a:t>
            </a:r>
            <a:r>
              <a:rPr lang="en-US" sz="3600" kern="0" dirty="0">
                <a:effectLst/>
                <a:latin typeface="Times New Roman" panose="02020603050405020304" pitchFamily="18" charset="0"/>
                <a:ea typeface="Times New Roman" panose="02020603050405020304" pitchFamily="18" charset="0"/>
              </a:rPr>
              <a:t>to protect populations at risk </a:t>
            </a:r>
          </a:p>
          <a:p>
            <a:pPr marL="0" indent="0" algn="ctr">
              <a:buNone/>
            </a:pPr>
            <a:r>
              <a:rPr lang="en-US" sz="3600" b="1" kern="0" dirty="0">
                <a:solidFill>
                  <a:srgbClr val="C00000"/>
                </a:solidFill>
                <a:latin typeface="Times New Roman" panose="02020603050405020304" pitchFamily="18" charset="0"/>
                <a:ea typeface="Times New Roman" panose="02020603050405020304" pitchFamily="18" charset="0"/>
              </a:rPr>
              <a:t>(2) </a:t>
            </a:r>
            <a:r>
              <a:rPr lang="en-US" sz="3600" b="1" kern="0" dirty="0">
                <a:solidFill>
                  <a:srgbClr val="C00000"/>
                </a:solidFill>
                <a:effectLst/>
                <a:latin typeface="Times New Roman" panose="02020603050405020304" pitchFamily="18" charset="0"/>
                <a:ea typeface="Times New Roman" panose="02020603050405020304" pitchFamily="18" charset="0"/>
              </a:rPr>
              <a:t>adopt science-based health guidelines relating to the exposure to plastic pollution,</a:t>
            </a:r>
            <a:r>
              <a:rPr lang="en-US" sz="3600" b="1" kern="0" dirty="0">
                <a:solidFill>
                  <a:srgbClr val="FF3300"/>
                </a:solidFill>
                <a:effectLst/>
                <a:latin typeface="Times New Roman" panose="02020603050405020304" pitchFamily="18" charset="0"/>
                <a:ea typeface="Times New Roman" panose="02020603050405020304" pitchFamily="18" charset="0"/>
              </a:rPr>
              <a:t> in particular microplastics</a:t>
            </a:r>
            <a:r>
              <a:rPr lang="en-US" sz="3600" kern="0" dirty="0">
                <a:solidFill>
                  <a:srgbClr val="FF3300"/>
                </a:solidFill>
                <a:effectLst/>
                <a:latin typeface="Times New Roman" panose="02020603050405020304" pitchFamily="18" charset="0"/>
                <a:ea typeface="Times New Roman" panose="02020603050405020304" pitchFamily="18" charset="0"/>
              </a:rPr>
              <a:t> </a:t>
            </a:r>
            <a:r>
              <a:rPr lang="en-US" sz="3600" kern="0" dirty="0">
                <a:solidFill>
                  <a:srgbClr val="222222"/>
                </a:solidFill>
                <a:effectLst/>
                <a:latin typeface="Times New Roman" panose="02020603050405020304" pitchFamily="18" charset="0"/>
                <a:ea typeface="Times New Roman" panose="02020603050405020304" pitchFamily="18" charset="0"/>
              </a:rPr>
              <a:t>  </a:t>
            </a:r>
          </a:p>
          <a:p>
            <a:pPr marL="0" indent="0" algn="ctr">
              <a:buNone/>
            </a:pPr>
            <a:r>
              <a:rPr lang="en-US" sz="3600" kern="0" dirty="0">
                <a:solidFill>
                  <a:srgbClr val="222222"/>
                </a:solidFill>
                <a:effectLst/>
                <a:latin typeface="Times New Roman" panose="02020603050405020304" pitchFamily="18" charset="0"/>
                <a:ea typeface="Times New Roman" panose="02020603050405020304" pitchFamily="18" charset="0"/>
              </a:rPr>
              <a:t>(3) set targets for (a) exposure reduction, (b) public education, </a:t>
            </a:r>
            <a:r>
              <a:rPr lang="en-US" sz="3600" kern="0" dirty="0">
                <a:solidFill>
                  <a:srgbClr val="222222"/>
                </a:solidFill>
                <a:latin typeface="Times New Roman" panose="02020603050405020304" pitchFamily="18" charset="0"/>
                <a:ea typeface="Times New Roman" panose="02020603050405020304" pitchFamily="18" charset="0"/>
              </a:rPr>
              <a:t>(c) </a:t>
            </a:r>
            <a:r>
              <a:rPr lang="en-US" sz="3600" kern="0" dirty="0">
                <a:solidFill>
                  <a:srgbClr val="222222"/>
                </a:solidFill>
                <a:effectLst/>
                <a:latin typeface="Times New Roman" panose="02020603050405020304" pitchFamily="18" charset="0"/>
                <a:ea typeface="Times New Roman" panose="02020603050405020304" pitchFamily="18" charset="0"/>
              </a:rPr>
              <a:t>participation of public health and other involved sectors</a:t>
            </a:r>
            <a:endParaRPr lang="en-US" sz="3600" dirty="0"/>
          </a:p>
        </p:txBody>
      </p:sp>
      <p:sp>
        <p:nvSpPr>
          <p:cNvPr id="4" name="Slide Number Placeholder 3">
            <a:extLst>
              <a:ext uri="{FF2B5EF4-FFF2-40B4-BE49-F238E27FC236}">
                <a16:creationId xmlns:a16="http://schemas.microsoft.com/office/drawing/2014/main" id="{8BD3F409-C2D6-4037-CD6C-A8E3CADDFF31}"/>
              </a:ext>
            </a:extLst>
          </p:cNvPr>
          <p:cNvSpPr>
            <a:spLocks noGrp="1"/>
          </p:cNvSpPr>
          <p:nvPr>
            <p:ph type="sldNum" sz="quarter" idx="12"/>
          </p:nvPr>
        </p:nvSpPr>
        <p:spPr/>
        <p:txBody>
          <a:bodyPr/>
          <a:lstStyle/>
          <a:p>
            <a:fld id="{6B8299A8-ECB5-4C93-9846-A5E2DB9462F4}" type="slidenum">
              <a:rPr lang="en-US" smtClean="0"/>
              <a:t>27</a:t>
            </a:fld>
            <a:endParaRPr lang="en-US"/>
          </a:p>
        </p:txBody>
      </p:sp>
      <p:pic>
        <p:nvPicPr>
          <p:cNvPr id="5" name="Picture 4">
            <a:extLst>
              <a:ext uri="{FF2B5EF4-FFF2-40B4-BE49-F238E27FC236}">
                <a16:creationId xmlns:a16="http://schemas.microsoft.com/office/drawing/2014/main" id="{975FE7C6-B52B-8E8D-ED32-C05A0A9ED887}"/>
              </a:ext>
            </a:extLst>
          </p:cNvPr>
          <p:cNvPicPr>
            <a:picLocks noChangeAspect="1"/>
          </p:cNvPicPr>
          <p:nvPr/>
        </p:nvPicPr>
        <p:blipFill>
          <a:blip r:embed="rId2"/>
          <a:stretch>
            <a:fillRect/>
          </a:stretch>
        </p:blipFill>
        <p:spPr>
          <a:xfrm>
            <a:off x="131706" y="136525"/>
            <a:ext cx="937439" cy="971736"/>
          </a:xfrm>
          <a:prstGeom prst="rect">
            <a:avLst/>
          </a:prstGeom>
        </p:spPr>
      </p:pic>
    </p:spTree>
    <p:extLst>
      <p:ext uri="{BB962C8B-B14F-4D97-AF65-F5344CB8AC3E}">
        <p14:creationId xmlns:p14="http://schemas.microsoft.com/office/powerpoint/2010/main" val="620794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7D1EC-DCD3-D40D-3A8B-34E01206238D}"/>
              </a:ext>
            </a:extLst>
          </p:cNvPr>
          <p:cNvSpPr>
            <a:spLocks noGrp="1"/>
          </p:cNvSpPr>
          <p:nvPr>
            <p:ph type="title"/>
          </p:nvPr>
        </p:nvSpPr>
        <p:spPr>
          <a:xfrm>
            <a:off x="450165" y="136525"/>
            <a:ext cx="11394831" cy="2283119"/>
          </a:xfrm>
        </p:spPr>
        <p:txBody>
          <a:bodyPr>
            <a:normAutofit/>
          </a:bodyPr>
          <a:lstStyle/>
          <a:p>
            <a:pPr algn="ctr"/>
            <a:r>
              <a:rPr lang="en-US" b="1" dirty="0"/>
              <a:t>Negotiations – failed</a:t>
            </a:r>
            <a:br>
              <a:rPr lang="en-US" b="1" dirty="0"/>
            </a:br>
            <a:r>
              <a:rPr lang="en-US" sz="3200" b="1" dirty="0"/>
              <a:t>Self-interest and free market </a:t>
            </a:r>
            <a:br>
              <a:rPr lang="en-US" sz="3200" b="1" dirty="0"/>
            </a:br>
            <a:r>
              <a:rPr lang="en-US" sz="3200" b="1" dirty="0"/>
              <a:t>versus </a:t>
            </a:r>
            <a:br>
              <a:rPr lang="en-US" sz="3200" b="1" dirty="0"/>
            </a:br>
            <a:r>
              <a:rPr lang="en-US" sz="3200" b="1" dirty="0"/>
              <a:t>global public good</a:t>
            </a:r>
          </a:p>
        </p:txBody>
      </p:sp>
      <p:sp>
        <p:nvSpPr>
          <p:cNvPr id="3" name="Content Placeholder 2">
            <a:extLst>
              <a:ext uri="{FF2B5EF4-FFF2-40B4-BE49-F238E27FC236}">
                <a16:creationId xmlns:a16="http://schemas.microsoft.com/office/drawing/2014/main" id="{934D4A1F-EFC9-06E4-D97F-3DCC413FEF6E}"/>
              </a:ext>
            </a:extLst>
          </p:cNvPr>
          <p:cNvSpPr>
            <a:spLocks noGrp="1"/>
          </p:cNvSpPr>
          <p:nvPr>
            <p:ph idx="1"/>
          </p:nvPr>
        </p:nvSpPr>
        <p:spPr>
          <a:xfrm>
            <a:off x="450165" y="2560319"/>
            <a:ext cx="11394831" cy="4161155"/>
          </a:xfrm>
        </p:spPr>
        <p:txBody>
          <a:bodyPr>
            <a:normAutofit/>
          </a:bodyPr>
          <a:lstStyle/>
          <a:p>
            <a:pPr marL="0" marR="0" indent="0">
              <a:lnSpc>
                <a:spcPct val="115000"/>
              </a:lnSpc>
              <a:spcAft>
                <a:spcPts val="800"/>
              </a:spcAft>
              <a:buNone/>
            </a:pPr>
            <a:r>
              <a:rPr lang="en-US" sz="3600" kern="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Negotiations failed because there was no agreement on whether the treaty would include mandatory or voluntary measures and whether the measures adopted will apply at the global or national levels. (those opposed--U.S., Russia, Iran, and the Gulf States led by Saudi Arabia ) </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EAB8B34-DF8D-5CCC-D619-CFAA553F16A6}"/>
              </a:ext>
            </a:extLst>
          </p:cNvPr>
          <p:cNvSpPr>
            <a:spLocks noGrp="1"/>
          </p:cNvSpPr>
          <p:nvPr>
            <p:ph type="sldNum" sz="quarter" idx="12"/>
          </p:nvPr>
        </p:nvSpPr>
        <p:spPr/>
        <p:txBody>
          <a:bodyPr/>
          <a:lstStyle/>
          <a:p>
            <a:fld id="{6B8299A8-ECB5-4C93-9846-A5E2DB9462F4}" type="slidenum">
              <a:rPr lang="en-US" smtClean="0"/>
              <a:t>28</a:t>
            </a:fld>
            <a:endParaRPr lang="en-US"/>
          </a:p>
        </p:txBody>
      </p:sp>
      <p:pic>
        <p:nvPicPr>
          <p:cNvPr id="5" name="Picture 4">
            <a:extLst>
              <a:ext uri="{FF2B5EF4-FFF2-40B4-BE49-F238E27FC236}">
                <a16:creationId xmlns:a16="http://schemas.microsoft.com/office/drawing/2014/main" id="{EED692E2-C1FE-C285-532D-5C906912D184}"/>
              </a:ext>
            </a:extLst>
          </p:cNvPr>
          <p:cNvPicPr>
            <a:picLocks noChangeAspect="1"/>
          </p:cNvPicPr>
          <p:nvPr/>
        </p:nvPicPr>
        <p:blipFill>
          <a:blip r:embed="rId2"/>
          <a:stretch>
            <a:fillRect/>
          </a:stretch>
        </p:blipFill>
        <p:spPr>
          <a:xfrm>
            <a:off x="131706" y="136525"/>
            <a:ext cx="1238983" cy="1284312"/>
          </a:xfrm>
          <a:prstGeom prst="rect">
            <a:avLst/>
          </a:prstGeom>
        </p:spPr>
      </p:pic>
    </p:spTree>
    <p:extLst>
      <p:ext uri="{BB962C8B-B14F-4D97-AF65-F5344CB8AC3E}">
        <p14:creationId xmlns:p14="http://schemas.microsoft.com/office/powerpoint/2010/main" val="1253540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4B4BD-1DCA-3980-C7E8-06E5EB716FAB}"/>
              </a:ext>
            </a:extLst>
          </p:cNvPr>
          <p:cNvSpPr>
            <a:spLocks noGrp="1"/>
          </p:cNvSpPr>
          <p:nvPr>
            <p:ph type="title"/>
          </p:nvPr>
        </p:nvSpPr>
        <p:spPr/>
        <p:txBody>
          <a:bodyPr/>
          <a:lstStyle/>
          <a:p>
            <a:pPr algn="ctr"/>
            <a:r>
              <a:rPr lang="en-US" sz="4400" b="1" kern="0" spc="3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Options to go forward</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4254782-E2AC-2400-3381-7D9911B11316}"/>
              </a:ext>
            </a:extLst>
          </p:cNvPr>
          <p:cNvSpPr>
            <a:spLocks noGrp="1"/>
          </p:cNvSpPr>
          <p:nvPr>
            <p:ph idx="1"/>
          </p:nvPr>
        </p:nvSpPr>
        <p:spPr>
          <a:xfrm>
            <a:off x="309489" y="1690688"/>
            <a:ext cx="11591779" cy="4802186"/>
          </a:xfrm>
        </p:spPr>
        <p:txBody>
          <a:bodyPr>
            <a:normAutofit fontScale="62500" lnSpcReduction="20000"/>
          </a:bodyPr>
          <a:lstStyle/>
          <a:p>
            <a:pPr>
              <a:lnSpc>
                <a:spcPct val="115000"/>
              </a:lnSpc>
              <a:spcAft>
                <a:spcPts val="800"/>
              </a:spcAft>
              <a:buFont typeface="Wingdings" panose="05000000000000000000" pitchFamily="2" charset="2"/>
              <a:buChar char="q"/>
            </a:pPr>
            <a:r>
              <a:rPr lang="en-US" sz="3900" kern="0" spc="3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As proposed, continuing the current process, now to resume in August in Geneva at </a:t>
            </a:r>
            <a:r>
              <a:rPr lang="en-US" sz="3900" kern="0" spc="3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Palais des Nations.</a:t>
            </a:r>
          </a:p>
          <a:p>
            <a:pPr>
              <a:lnSpc>
                <a:spcPct val="115000"/>
              </a:lnSpc>
              <a:spcAft>
                <a:spcPts val="800"/>
              </a:spcAft>
              <a:buFont typeface="Wingdings" panose="05000000000000000000" pitchFamily="2" charset="2"/>
              <a:buChar char="q"/>
            </a:pPr>
            <a:r>
              <a:rPr lang="en-US" sz="3900" kern="0" spc="3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a:t>
            </a:r>
            <a:r>
              <a:rPr lang="en-US" sz="3900" kern="0" spc="3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option to modify the existing approach by considering a phasing approach similar to the 1978 Montreal Protocol on Substances that Deplete the Ozone Layer</a:t>
            </a:r>
            <a:endParaRPr lang="en-US" sz="3900" kern="100" dirty="0">
              <a:effectLst/>
              <a:latin typeface="Aptos" panose="020B0004020202020204" pitchFamily="34" charset="0"/>
              <a:ea typeface="Aptos" panose="020B0004020202020204" pitchFamily="34" charset="0"/>
              <a:cs typeface="Times New Roman" panose="02020603050405020304" pitchFamily="18" charset="0"/>
            </a:endParaRPr>
          </a:p>
          <a:p>
            <a:pPr marR="0" lvl="0">
              <a:lnSpc>
                <a:spcPct val="115000"/>
              </a:lnSpc>
              <a:spcAft>
                <a:spcPts val="800"/>
              </a:spcAft>
              <a:buFont typeface="Wingdings" panose="05000000000000000000" pitchFamily="2" charset="2"/>
              <a:buChar char="q"/>
            </a:pPr>
            <a:r>
              <a:rPr lang="en-US" sz="3900" kern="0" spc="3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If these negotiations failed, the “High Ambition Coalition,” composed of </a:t>
            </a:r>
            <a:r>
              <a:rPr lang="en-US" sz="3900" kern="0" spc="3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countries that were prepared to sign a mandatory treaty, would initiate an independent process outside the UN.</a:t>
            </a:r>
          </a:p>
          <a:p>
            <a:pPr marL="0" indent="0">
              <a:buNone/>
            </a:pPr>
            <a:endParaRPr lang="en-US" sz="5800" dirty="0"/>
          </a:p>
          <a:p>
            <a:pPr marL="0" indent="0">
              <a:buNone/>
            </a:pPr>
            <a:r>
              <a:rPr lang="en-US" sz="5800" dirty="0"/>
              <a:t>Increasingly clear collective action is needed but not easy                                                </a:t>
            </a:r>
          </a:p>
        </p:txBody>
      </p:sp>
      <p:sp>
        <p:nvSpPr>
          <p:cNvPr id="4" name="Slide Number Placeholder 3">
            <a:extLst>
              <a:ext uri="{FF2B5EF4-FFF2-40B4-BE49-F238E27FC236}">
                <a16:creationId xmlns:a16="http://schemas.microsoft.com/office/drawing/2014/main" id="{46B460F3-C115-2ACA-89B8-C4BFB16453E9}"/>
              </a:ext>
            </a:extLst>
          </p:cNvPr>
          <p:cNvSpPr>
            <a:spLocks noGrp="1"/>
          </p:cNvSpPr>
          <p:nvPr>
            <p:ph type="sldNum" sz="quarter" idx="12"/>
          </p:nvPr>
        </p:nvSpPr>
        <p:spPr/>
        <p:txBody>
          <a:bodyPr/>
          <a:lstStyle/>
          <a:p>
            <a:fld id="{6B8299A8-ECB5-4C93-9846-A5E2DB9462F4}" type="slidenum">
              <a:rPr lang="en-US" smtClean="0"/>
              <a:t>29</a:t>
            </a:fld>
            <a:endParaRPr lang="en-US"/>
          </a:p>
        </p:txBody>
      </p:sp>
      <p:pic>
        <p:nvPicPr>
          <p:cNvPr id="5" name="Picture 4">
            <a:extLst>
              <a:ext uri="{FF2B5EF4-FFF2-40B4-BE49-F238E27FC236}">
                <a16:creationId xmlns:a16="http://schemas.microsoft.com/office/drawing/2014/main" id="{89719B29-F866-D1B4-FD04-31EA729D41EE}"/>
              </a:ext>
            </a:extLst>
          </p:cNvPr>
          <p:cNvPicPr>
            <a:picLocks noChangeAspect="1"/>
          </p:cNvPicPr>
          <p:nvPr/>
        </p:nvPicPr>
        <p:blipFill>
          <a:blip r:embed="rId2"/>
          <a:stretch>
            <a:fillRect/>
          </a:stretch>
        </p:blipFill>
        <p:spPr>
          <a:xfrm>
            <a:off x="131706" y="136525"/>
            <a:ext cx="838965" cy="869659"/>
          </a:xfrm>
          <a:prstGeom prst="rect">
            <a:avLst/>
          </a:prstGeom>
        </p:spPr>
      </p:pic>
    </p:spTree>
    <p:extLst>
      <p:ext uri="{BB962C8B-B14F-4D97-AF65-F5344CB8AC3E}">
        <p14:creationId xmlns:p14="http://schemas.microsoft.com/office/powerpoint/2010/main" val="3690610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1071B-FE9B-4705-D1D0-4843527DDB81}"/>
              </a:ext>
            </a:extLst>
          </p:cNvPr>
          <p:cNvSpPr>
            <a:spLocks noGrp="1"/>
          </p:cNvSpPr>
          <p:nvPr>
            <p:ph type="title"/>
          </p:nvPr>
        </p:nvSpPr>
        <p:spPr>
          <a:xfrm>
            <a:off x="278296" y="136525"/>
            <a:ext cx="11781181" cy="1021107"/>
          </a:xfrm>
        </p:spPr>
        <p:txBody>
          <a:bodyPr>
            <a:normAutofit fontScale="90000"/>
          </a:bodyPr>
          <a:lstStyle/>
          <a:p>
            <a:r>
              <a:rPr lang="en-US" sz="3300" b="1" dirty="0">
                <a:solidFill>
                  <a:srgbClr val="C00000"/>
                </a:solidFill>
              </a:rPr>
              <a:t>Part of the Problem: Powerful Proponents of Plastics -“plastics are beautiful”</a:t>
            </a:r>
            <a:br>
              <a:rPr lang="en-US" sz="2800" b="1" dirty="0">
                <a:solidFill>
                  <a:srgbClr val="C00000"/>
                </a:solidFill>
              </a:rPr>
            </a:br>
            <a:r>
              <a:rPr lang="en-US" sz="800" b="1" dirty="0">
                <a:solidFill>
                  <a:srgbClr val="C00000"/>
                </a:solidFill>
              </a:rPr>
              <a:t>a</a:t>
            </a:r>
            <a:br>
              <a:rPr lang="en-US" sz="2800" b="1" dirty="0">
                <a:solidFill>
                  <a:srgbClr val="C00000"/>
                </a:solidFill>
              </a:rPr>
            </a:br>
            <a:r>
              <a:rPr lang="en-US" sz="2800" b="1" dirty="0">
                <a:solidFill>
                  <a:srgbClr val="C00000"/>
                </a:solidFill>
              </a:rPr>
              <a:t>           </a:t>
            </a:r>
            <a:r>
              <a:rPr lang="en-US" sz="2800" b="1" i="1" dirty="0">
                <a:solidFill>
                  <a:srgbClr val="C00000"/>
                </a:solidFill>
              </a:rPr>
              <a:t>Supply:</a:t>
            </a:r>
            <a:r>
              <a:rPr lang="en-US" sz="2800" b="1" dirty="0">
                <a:solidFill>
                  <a:srgbClr val="C00000"/>
                </a:solidFill>
              </a:rPr>
              <a:t> chemical industry, finance &amp; investment, et al.   </a:t>
            </a:r>
            <a:r>
              <a:rPr lang="en-US" sz="2800" b="1" i="1" dirty="0">
                <a:solidFill>
                  <a:srgbClr val="C00000"/>
                </a:solidFill>
              </a:rPr>
              <a:t>Demand:</a:t>
            </a:r>
            <a:r>
              <a:rPr lang="en-US" sz="2800" b="1" dirty="0">
                <a:solidFill>
                  <a:srgbClr val="C00000"/>
                </a:solidFill>
              </a:rPr>
              <a:t> you and me</a:t>
            </a:r>
          </a:p>
        </p:txBody>
      </p:sp>
      <p:sp>
        <p:nvSpPr>
          <p:cNvPr id="4" name="Slide Number Placeholder 3">
            <a:extLst>
              <a:ext uri="{FF2B5EF4-FFF2-40B4-BE49-F238E27FC236}">
                <a16:creationId xmlns:a16="http://schemas.microsoft.com/office/drawing/2014/main" id="{3ABF7C82-BC17-1DA2-83AC-B49B1D9F9EB4}"/>
              </a:ext>
            </a:extLst>
          </p:cNvPr>
          <p:cNvSpPr>
            <a:spLocks noGrp="1"/>
          </p:cNvSpPr>
          <p:nvPr>
            <p:ph type="sldNum" sz="quarter" idx="12"/>
          </p:nvPr>
        </p:nvSpPr>
        <p:spPr/>
        <p:txBody>
          <a:bodyPr/>
          <a:lstStyle/>
          <a:p>
            <a:fld id="{6B8299A8-ECB5-4C93-9846-A5E2DB9462F4}" type="slidenum">
              <a:rPr lang="en-US" smtClean="0"/>
              <a:t>30</a:t>
            </a:fld>
            <a:endParaRPr lang="en-US"/>
          </a:p>
        </p:txBody>
      </p:sp>
      <p:pic>
        <p:nvPicPr>
          <p:cNvPr id="5" name="Content Placeholder 4">
            <a:extLst>
              <a:ext uri="{FF2B5EF4-FFF2-40B4-BE49-F238E27FC236}">
                <a16:creationId xmlns:a16="http://schemas.microsoft.com/office/drawing/2014/main" id="{3B59BFAA-2D1B-319F-0716-9AFB93BEAFE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3512" y="1775791"/>
            <a:ext cx="3564835" cy="4332491"/>
          </a:xfrm>
          <a:prstGeom prst="rect">
            <a:avLst/>
          </a:prstGeom>
          <a:noFill/>
          <a:ln>
            <a:noFill/>
          </a:ln>
        </p:spPr>
      </p:pic>
      <p:pic>
        <p:nvPicPr>
          <p:cNvPr id="7" name="Picture 6">
            <a:extLst>
              <a:ext uri="{FF2B5EF4-FFF2-40B4-BE49-F238E27FC236}">
                <a16:creationId xmlns:a16="http://schemas.microsoft.com/office/drawing/2014/main" id="{FE31E0F8-348E-1131-2909-204138AD0D7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0236" y="1775791"/>
            <a:ext cx="3365642" cy="4332491"/>
          </a:xfrm>
          <a:prstGeom prst="rect">
            <a:avLst/>
          </a:prstGeom>
          <a:noFill/>
          <a:ln>
            <a:noFill/>
          </a:ln>
        </p:spPr>
      </p:pic>
      <p:sp>
        <p:nvSpPr>
          <p:cNvPr id="8" name="TextBox 7">
            <a:extLst>
              <a:ext uri="{FF2B5EF4-FFF2-40B4-BE49-F238E27FC236}">
                <a16:creationId xmlns:a16="http://schemas.microsoft.com/office/drawing/2014/main" id="{76EF35EA-135C-5450-8E5E-6C0FC879CCD5}"/>
              </a:ext>
            </a:extLst>
          </p:cNvPr>
          <p:cNvSpPr txBox="1"/>
          <p:nvPr/>
        </p:nvSpPr>
        <p:spPr>
          <a:xfrm>
            <a:off x="464235" y="6356350"/>
            <a:ext cx="10888393" cy="646331"/>
          </a:xfrm>
          <a:prstGeom prst="rect">
            <a:avLst/>
          </a:prstGeom>
          <a:noFill/>
        </p:spPr>
        <p:txBody>
          <a:bodyPr wrap="square" rtlCol="0">
            <a:spAutoFit/>
          </a:bodyPr>
          <a:lstStyle/>
          <a:p>
            <a:r>
              <a:rPr lang="en-US" dirty="0"/>
              <a:t>Source: </a:t>
            </a:r>
            <a:r>
              <a:rPr lang="en-US" i="1" dirty="0"/>
              <a:t>The Economist</a:t>
            </a:r>
            <a:r>
              <a:rPr lang="en-US" dirty="0"/>
              <a:t>, April 16, 2025, US Edition (incl.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Don’t overlook the many benefits of plastics</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DC21CD22-5D4B-51AF-DE66-906087CECFB3}"/>
              </a:ext>
            </a:extLst>
          </p:cNvPr>
          <p:cNvSpPr txBox="1"/>
          <p:nvPr/>
        </p:nvSpPr>
        <p:spPr>
          <a:xfrm>
            <a:off x="10084904" y="5738191"/>
            <a:ext cx="1974574" cy="646331"/>
          </a:xfrm>
          <a:prstGeom prst="rect">
            <a:avLst/>
          </a:prstGeom>
          <a:noFill/>
        </p:spPr>
        <p:txBody>
          <a:bodyPr wrap="square" rtlCol="0">
            <a:spAutoFit/>
          </a:bodyPr>
          <a:lstStyle/>
          <a:p>
            <a:r>
              <a:rPr lang="en-US" dirty="0"/>
              <a:t>PET: </a:t>
            </a:r>
            <a:r>
              <a:rPr lang="en-US" sz="1800" dirty="0">
                <a:effectLst/>
              </a:rPr>
              <a:t>Polyethylene Terephthalate </a:t>
            </a:r>
            <a:endParaRPr lang="en-US" dirty="0"/>
          </a:p>
        </p:txBody>
      </p:sp>
    </p:spTree>
    <p:extLst>
      <p:ext uri="{BB962C8B-B14F-4D97-AF65-F5344CB8AC3E}">
        <p14:creationId xmlns:p14="http://schemas.microsoft.com/office/powerpoint/2010/main" val="2786346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3C18-7000-E7A4-3491-B83F9E2A9ABB}"/>
              </a:ext>
            </a:extLst>
          </p:cNvPr>
          <p:cNvSpPr>
            <a:spLocks noGrp="1"/>
          </p:cNvSpPr>
          <p:nvPr>
            <p:ph type="title"/>
          </p:nvPr>
        </p:nvSpPr>
        <p:spPr>
          <a:xfrm>
            <a:off x="838200" y="0"/>
            <a:ext cx="10515600" cy="1083212"/>
          </a:xfrm>
        </p:spPr>
        <p:txBody>
          <a:bodyPr/>
          <a:lstStyle/>
          <a:p>
            <a:pPr algn="ctr"/>
            <a:r>
              <a:rPr lang="en-US" b="1" i="1" dirty="0">
                <a:solidFill>
                  <a:srgbClr val="C00000"/>
                </a:solidFill>
              </a:rPr>
              <a:t>Plastics Links with One Health </a:t>
            </a:r>
            <a:r>
              <a:rPr lang="en-US" sz="4000" b="1" i="1" dirty="0">
                <a:solidFill>
                  <a:srgbClr val="C00000"/>
                </a:solidFill>
              </a:rPr>
              <a:t>(1)</a:t>
            </a:r>
          </a:p>
        </p:txBody>
      </p:sp>
      <p:sp>
        <p:nvSpPr>
          <p:cNvPr id="3" name="Content Placeholder 2">
            <a:extLst>
              <a:ext uri="{FF2B5EF4-FFF2-40B4-BE49-F238E27FC236}">
                <a16:creationId xmlns:a16="http://schemas.microsoft.com/office/drawing/2014/main" id="{BBBC33AB-B1AA-82CD-0CFB-183B330A31CA}"/>
              </a:ext>
            </a:extLst>
          </p:cNvPr>
          <p:cNvSpPr>
            <a:spLocks noGrp="1"/>
          </p:cNvSpPr>
          <p:nvPr>
            <p:ph idx="1"/>
          </p:nvPr>
        </p:nvSpPr>
        <p:spPr>
          <a:xfrm>
            <a:off x="309489" y="1083212"/>
            <a:ext cx="11882511" cy="5638263"/>
          </a:xfrm>
        </p:spPr>
        <p:txBody>
          <a:bodyPr/>
          <a:lstStyle/>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1. Interconnectedness:</a:t>
            </a:r>
            <a:r>
              <a:rPr lang="en-US" sz="2000" b="1" dirty="0">
                <a:latin typeface="Times New Roman" panose="02020603050405020304" pitchFamily="18" charset="0"/>
                <a:ea typeface="Times New Roman" panose="02020603050405020304" pitchFamily="18" charset="0"/>
              </a:rPr>
              <a:t> </a:t>
            </a:r>
            <a:r>
              <a:rPr lang="en-US" sz="2800" i="1" spc="10" dirty="0">
                <a:solidFill>
                  <a:srgbClr val="545D7E"/>
                </a:solidFill>
                <a:effectLst/>
                <a:latin typeface="Times New Roman" panose="02020603050405020304" pitchFamily="18" charset="0"/>
                <a:ea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Times New Roman" panose="02020603050405020304" pitchFamily="18" charset="0"/>
              </a:rPr>
              <a:t> emphasizes the shared risks and benefits </a:t>
            </a:r>
          </a:p>
          <a:p>
            <a:pPr marL="342900" marR="0" lvl="0" indent="-342900">
              <a:lnSpc>
                <a:spcPts val="1650"/>
              </a:lnSpc>
              <a:spcAft>
                <a:spcPts val="600"/>
              </a:spcAft>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across human, animal, plant and environmental health - MNP moves across all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four</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2. Collaborative Approach:</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It requires cooperation and communication</a:t>
            </a:r>
          </a:p>
          <a:p>
            <a:pPr marL="342900" marR="0" lvl="0" indent="-342900">
              <a:lnSpc>
                <a:spcPts val="1650"/>
              </a:lnSpc>
              <a:spcAft>
                <a:spcPts val="600"/>
              </a:spcAft>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among various disciplines, including medicine, veterinary science, biology and</a:t>
            </a:r>
          </a:p>
          <a:p>
            <a:pPr marL="342900" marR="0" lvl="0" indent="-342900">
              <a:lnSpc>
                <a:spcPts val="1650"/>
              </a:lnSpc>
              <a:spcAft>
                <a:spcPts val="600"/>
              </a:spcAft>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environmental science - MNP prevalence in each field increasing</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3. Disease Prevention:</a:t>
            </a:r>
            <a:r>
              <a:rPr lang="en-US" sz="2000" b="1" dirty="0">
                <a:latin typeface="Times New Roman" panose="02020603050405020304" pitchFamily="18" charset="0"/>
                <a:ea typeface="Times New Roman" panose="02020603050405020304" pitchFamily="18" charset="0"/>
              </a:rPr>
              <a:t> </a:t>
            </a:r>
            <a:r>
              <a:rPr lang="en-US" sz="2800" i="1" spc="10" dirty="0">
                <a:solidFill>
                  <a:srgbClr val="545D7E"/>
                </a:solidFill>
                <a:effectLst/>
                <a:latin typeface="Times New Roman" panose="02020603050405020304" pitchFamily="18" charset="0"/>
                <a:ea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Times New Roman" panose="02020603050405020304" pitchFamily="18" charset="0"/>
              </a:rPr>
              <a:t> focuses on disease outbreaks by clarifying</a:t>
            </a:r>
          </a:p>
          <a:p>
            <a:pPr marL="342900" marR="0" lvl="0" indent="-342900">
              <a:lnSpc>
                <a:spcPts val="1650"/>
              </a:lnSpc>
              <a:spcAft>
                <a:spcPts val="600"/>
              </a:spcAft>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the underlying factors leading to their emergence – MNP new cause </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4. Zoonotic Diseases:</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It addresses zoonotic diseases: diseases that can spread</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 from animals to humans – MNP now from humans to animals, plants, etc. </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5. Antimicrobial Resistance:</a:t>
            </a:r>
            <a:r>
              <a:rPr lang="en-US" sz="2000" b="1" dirty="0">
                <a:latin typeface="Times New Roman" panose="02020603050405020304" pitchFamily="18" charset="0"/>
                <a:ea typeface="Times New Roman" panose="02020603050405020304" pitchFamily="18" charset="0"/>
              </a:rPr>
              <a:t>  </a:t>
            </a:r>
            <a:r>
              <a:rPr lang="en-US" sz="2800" i="1" spc="10" dirty="0">
                <a:solidFill>
                  <a:srgbClr val="545D7E"/>
                </a:solidFill>
                <a:effectLst/>
                <a:latin typeface="Times New Roman" panose="02020603050405020304" pitchFamily="18" charset="0"/>
                <a:ea typeface="Aptos" panose="020B0004020202020204" pitchFamily="34" charset="0"/>
                <a:cs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Aptos" panose="020B0004020202020204" pitchFamily="34" charset="0"/>
                <a:cs typeface="Times New Roman" panose="02020603050405020304" pitchFamily="18" charset="0"/>
              </a:rPr>
              <a:t> tackles antimicrobial resistance, a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Aptos" panose="020B0004020202020204" pitchFamily="34" charset="0"/>
                <a:cs typeface="Times New Roman" panose="02020603050405020304" pitchFamily="18" charset="0"/>
              </a:rPr>
              <a:t>     </a:t>
            </a:r>
            <a:r>
              <a:rPr lang="en-US" sz="2800" spc="10" dirty="0">
                <a:solidFill>
                  <a:srgbClr val="545D7E"/>
                </a:solidFill>
                <a:effectLst/>
                <a:latin typeface="Times New Roman" panose="02020603050405020304" pitchFamily="18" charset="0"/>
                <a:ea typeface="Aptos" panose="020B0004020202020204" pitchFamily="34" charset="0"/>
                <a:cs typeface="Times New Roman" panose="02020603050405020304" pitchFamily="18" charset="0"/>
              </a:rPr>
              <a:t>growing threat that impacts human and animal health – MNP now major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Aptos" panose="020B0004020202020204" pitchFamily="34" charset="0"/>
                <a:cs typeface="Times New Roman" panose="02020603050405020304" pitchFamily="18" charset="0"/>
              </a:rPr>
              <a:t>     </a:t>
            </a:r>
            <a:r>
              <a:rPr lang="en-US" sz="2800" spc="10" dirty="0">
                <a:solidFill>
                  <a:srgbClr val="545D7E"/>
                </a:solidFill>
                <a:effectLst/>
                <a:latin typeface="Times New Roman" panose="02020603050405020304" pitchFamily="18" charset="0"/>
                <a:ea typeface="Aptos" panose="020B0004020202020204" pitchFamily="34" charset="0"/>
                <a:cs typeface="Times New Roman" panose="02020603050405020304" pitchFamily="18" charset="0"/>
              </a:rPr>
              <a:t>factor in AMR</a:t>
            </a:r>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FE6633B-B0FF-21F9-AF74-C6342F6C9A65}"/>
              </a:ext>
            </a:extLst>
          </p:cNvPr>
          <p:cNvSpPr>
            <a:spLocks noGrp="1"/>
          </p:cNvSpPr>
          <p:nvPr>
            <p:ph type="sldNum" sz="quarter" idx="12"/>
          </p:nvPr>
        </p:nvSpPr>
        <p:spPr/>
        <p:txBody>
          <a:bodyPr/>
          <a:lstStyle/>
          <a:p>
            <a:fld id="{6B8299A8-ECB5-4C93-9846-A5E2DB9462F4}" type="slidenum">
              <a:rPr lang="en-US" smtClean="0"/>
              <a:t>31</a:t>
            </a:fld>
            <a:endParaRPr lang="en-US"/>
          </a:p>
        </p:txBody>
      </p:sp>
      <p:pic>
        <p:nvPicPr>
          <p:cNvPr id="5" name="Picture 4">
            <a:extLst>
              <a:ext uri="{FF2B5EF4-FFF2-40B4-BE49-F238E27FC236}">
                <a16:creationId xmlns:a16="http://schemas.microsoft.com/office/drawing/2014/main" id="{A0E03B02-2FB3-7A26-97FF-DC9D1C0F84E9}"/>
              </a:ext>
            </a:extLst>
          </p:cNvPr>
          <p:cNvPicPr>
            <a:picLocks noChangeAspect="1"/>
          </p:cNvPicPr>
          <p:nvPr/>
        </p:nvPicPr>
        <p:blipFill>
          <a:blip r:embed="rId2"/>
          <a:stretch>
            <a:fillRect/>
          </a:stretch>
        </p:blipFill>
        <p:spPr>
          <a:xfrm>
            <a:off x="0" y="-1"/>
            <a:ext cx="838201" cy="868868"/>
          </a:xfrm>
          <a:prstGeom prst="rect">
            <a:avLst/>
          </a:prstGeom>
        </p:spPr>
      </p:pic>
    </p:spTree>
    <p:extLst>
      <p:ext uri="{BB962C8B-B14F-4D97-AF65-F5344CB8AC3E}">
        <p14:creationId xmlns:p14="http://schemas.microsoft.com/office/powerpoint/2010/main" val="790622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91954-DC4E-32CA-7695-E65DF03D9576}"/>
              </a:ext>
            </a:extLst>
          </p:cNvPr>
          <p:cNvSpPr>
            <a:spLocks noGrp="1"/>
          </p:cNvSpPr>
          <p:nvPr>
            <p:ph type="title"/>
          </p:nvPr>
        </p:nvSpPr>
        <p:spPr>
          <a:xfrm>
            <a:off x="838200" y="281354"/>
            <a:ext cx="10515600" cy="1153551"/>
          </a:xfrm>
        </p:spPr>
        <p:txBody>
          <a:bodyPr>
            <a:normAutofit/>
          </a:bodyPr>
          <a:lstStyle/>
          <a:p>
            <a:r>
              <a:rPr kumimoji="0" lang="en-US" sz="4400" b="1" i="1" u="none" strike="noStrike" kern="1200" cap="none" spc="0" normalizeH="0" baseline="0" noProof="0" dirty="0">
                <a:ln>
                  <a:noFill/>
                </a:ln>
                <a:solidFill>
                  <a:srgbClr val="C00000"/>
                </a:solidFill>
                <a:effectLst/>
                <a:uLnTx/>
                <a:uFillTx/>
                <a:latin typeface="Calibri Light" panose="020F0302020204030204"/>
                <a:ea typeface="+mj-ea"/>
                <a:cs typeface="+mj-cs"/>
              </a:rPr>
              <a:t>                 Plastics Links with One Health </a:t>
            </a:r>
            <a:r>
              <a:rPr kumimoji="0" lang="en-US" sz="4000" b="1" i="1" u="none" strike="noStrike" kern="1200" cap="none" spc="0" normalizeH="0" baseline="0" noProof="0" dirty="0">
                <a:ln>
                  <a:noFill/>
                </a:ln>
                <a:solidFill>
                  <a:srgbClr val="C00000"/>
                </a:solidFill>
                <a:effectLst/>
                <a:uLnTx/>
                <a:uFillTx/>
                <a:latin typeface="Calibri Light" panose="020F0302020204030204"/>
                <a:ea typeface="+mj-ea"/>
                <a:cs typeface="+mj-cs"/>
              </a:rPr>
              <a:t>(2)</a:t>
            </a:r>
            <a:r>
              <a:rPr kumimoji="0" lang="en-US" sz="4400" b="1" i="1" u="none" strike="noStrike" kern="1200" cap="none" spc="0" normalizeH="0" baseline="0" noProof="0" dirty="0">
                <a:ln>
                  <a:noFill/>
                </a:ln>
                <a:solidFill>
                  <a:srgbClr val="C00000"/>
                </a:solidFill>
                <a:effectLst/>
                <a:uLnTx/>
                <a:uFillTx/>
                <a:latin typeface="Calibri Light" panose="020F0302020204030204"/>
                <a:ea typeface="+mj-ea"/>
                <a:cs typeface="+mj-cs"/>
              </a:rPr>
              <a:t> </a:t>
            </a:r>
            <a:endParaRPr lang="en-US" dirty="0"/>
          </a:p>
        </p:txBody>
      </p:sp>
      <p:sp>
        <p:nvSpPr>
          <p:cNvPr id="3" name="Content Placeholder 2">
            <a:extLst>
              <a:ext uri="{FF2B5EF4-FFF2-40B4-BE49-F238E27FC236}">
                <a16:creationId xmlns:a16="http://schemas.microsoft.com/office/drawing/2014/main" id="{90330D10-6B9A-AA23-B435-3D9970AD8311}"/>
              </a:ext>
            </a:extLst>
          </p:cNvPr>
          <p:cNvSpPr>
            <a:spLocks noGrp="1"/>
          </p:cNvSpPr>
          <p:nvPr>
            <p:ph idx="1"/>
          </p:nvPr>
        </p:nvSpPr>
        <p:spPr>
          <a:xfrm>
            <a:off x="239151" y="1871003"/>
            <a:ext cx="11774658" cy="4850472"/>
          </a:xfrm>
        </p:spPr>
        <p:txBody>
          <a:bodyPr>
            <a:normAutofit/>
          </a:bodyPr>
          <a:lstStyle/>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6. Food Safety:</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It promotes safe food systems by considering the health of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animals and the environment involved in food production – much of it more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and more MNP  infested </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7. Environmental Health:</a:t>
            </a:r>
            <a:r>
              <a:rPr lang="en-US" sz="2000" b="1" dirty="0">
                <a:latin typeface="Times New Roman" panose="02020603050405020304" pitchFamily="18" charset="0"/>
                <a:ea typeface="Times New Roman" panose="02020603050405020304" pitchFamily="18" charset="0"/>
              </a:rPr>
              <a:t> </a:t>
            </a:r>
            <a:r>
              <a:rPr lang="en-US" sz="2800" i="1" spc="10" dirty="0">
                <a:solidFill>
                  <a:srgbClr val="545D7E"/>
                </a:solidFill>
                <a:effectLst/>
                <a:latin typeface="Times New Roman" panose="02020603050405020304" pitchFamily="18" charset="0"/>
                <a:ea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Times New Roman" panose="02020603050405020304" pitchFamily="18" charset="0"/>
              </a:rPr>
              <a:t> acknowledges the importance of a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healthy environment for human and animal health, including the impact of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climate change and pollution – MNP “pollution”</a:t>
            </a: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8. Ecosystem Health:</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It recognizes that healthy ecosystems are essential for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overall health and well-being, including the health of humans and animals and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plants</a:t>
            </a:r>
            <a:r>
              <a:rPr lang="en-US" spc="10" dirty="0">
                <a:solidFill>
                  <a:srgbClr val="545D7E"/>
                </a:solidFill>
                <a:latin typeface="Times New Roman" panose="02020603050405020304" pitchFamily="18" charset="0"/>
                <a:ea typeface="Times New Roman" panose="02020603050405020304" pitchFamily="18" charset="0"/>
              </a:rPr>
              <a:t>--</a:t>
            </a:r>
            <a:r>
              <a:rPr lang="en-US" dirty="0">
                <a:solidFill>
                  <a:schemeClr val="accent1"/>
                </a:solidFill>
                <a:latin typeface="Times New Roman" panose="02020603050405020304" pitchFamily="18" charset="0"/>
                <a:cs typeface="Times New Roman" panose="02020603050405020304" pitchFamily="18" charset="0"/>
              </a:rPr>
              <a:t>MNP in ocean life, animals, plants and trees (e.g. soil</a:t>
            </a:r>
          </a:p>
          <a:p>
            <a:pPr marL="342900" marR="0" lvl="0" indent="-342900">
              <a:lnSpc>
                <a:spcPts val="1650"/>
              </a:lnSpc>
              <a:spcAft>
                <a:spcPts val="600"/>
              </a:spcAft>
              <a:buNone/>
              <a:tabLst>
                <a:tab pos="457200" algn="l"/>
              </a:tabLst>
            </a:pPr>
            <a:r>
              <a:rPr lang="en-US" dirty="0">
                <a:solidFill>
                  <a:schemeClr val="accent1"/>
                </a:solidFill>
                <a:latin typeface="Times New Roman" panose="02020603050405020304" pitchFamily="18" charset="0"/>
                <a:cs typeface="Times New Roman" panose="02020603050405020304" pitchFamily="18" charset="0"/>
              </a:rPr>
              <a:t>    vectors ); unknown long-term effects </a:t>
            </a:r>
          </a:p>
          <a:p>
            <a:pPr marL="342900" marR="0" lvl="0" indent="-342900">
              <a:lnSpc>
                <a:spcPts val="1650"/>
              </a:lnSpc>
              <a:spcAft>
                <a:spcPts val="600"/>
              </a:spcAft>
              <a:buNone/>
              <a:tabLst>
                <a:tab pos="457200" algn="l"/>
              </a:tabLst>
            </a:pPr>
            <a:endParaRPr lang="en-US" dirty="0">
              <a:solidFill>
                <a:schemeClr val="accent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615EC51-6B71-9FB0-B7AF-A731C5CDC321}"/>
              </a:ext>
            </a:extLst>
          </p:cNvPr>
          <p:cNvSpPr>
            <a:spLocks noGrp="1"/>
          </p:cNvSpPr>
          <p:nvPr>
            <p:ph type="sldNum" sz="quarter" idx="12"/>
          </p:nvPr>
        </p:nvSpPr>
        <p:spPr/>
        <p:txBody>
          <a:bodyPr/>
          <a:lstStyle/>
          <a:p>
            <a:fld id="{6B8299A8-ECB5-4C93-9846-A5E2DB9462F4}" type="slidenum">
              <a:rPr lang="en-US" smtClean="0"/>
              <a:t>32</a:t>
            </a:fld>
            <a:endParaRPr lang="en-US"/>
          </a:p>
        </p:txBody>
      </p:sp>
      <p:pic>
        <p:nvPicPr>
          <p:cNvPr id="5" name="Picture 4">
            <a:extLst>
              <a:ext uri="{FF2B5EF4-FFF2-40B4-BE49-F238E27FC236}">
                <a16:creationId xmlns:a16="http://schemas.microsoft.com/office/drawing/2014/main" id="{9165FBC0-591A-412F-9435-D62E7180532D}"/>
              </a:ext>
            </a:extLst>
          </p:cNvPr>
          <p:cNvPicPr>
            <a:picLocks noChangeAspect="1"/>
          </p:cNvPicPr>
          <p:nvPr/>
        </p:nvPicPr>
        <p:blipFill>
          <a:blip r:embed="rId2"/>
          <a:stretch>
            <a:fillRect/>
          </a:stretch>
        </p:blipFill>
        <p:spPr>
          <a:xfrm>
            <a:off x="0" y="-1"/>
            <a:ext cx="838201" cy="868868"/>
          </a:xfrm>
          <a:prstGeom prst="rect">
            <a:avLst/>
          </a:prstGeom>
        </p:spPr>
      </p:pic>
    </p:spTree>
    <p:extLst>
      <p:ext uri="{BB962C8B-B14F-4D97-AF65-F5344CB8AC3E}">
        <p14:creationId xmlns:p14="http://schemas.microsoft.com/office/powerpoint/2010/main" val="1880702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0741-3DA1-A371-79C8-58B2015A9960}"/>
              </a:ext>
            </a:extLst>
          </p:cNvPr>
          <p:cNvSpPr>
            <a:spLocks noGrp="1"/>
          </p:cNvSpPr>
          <p:nvPr>
            <p:ph type="title"/>
          </p:nvPr>
        </p:nvSpPr>
        <p:spPr>
          <a:xfrm>
            <a:off x="1060175" y="0"/>
            <a:ext cx="11039060" cy="1232451"/>
          </a:xfrm>
        </p:spPr>
        <p:txBody>
          <a:bodyPr>
            <a:normAutofit/>
          </a:bodyPr>
          <a:lstStyle/>
          <a:p>
            <a:r>
              <a:rPr lang="en-US" sz="3600" b="1" dirty="0"/>
              <a:t>Example of plant /animal contamination with consequences</a:t>
            </a:r>
          </a:p>
        </p:txBody>
      </p:sp>
      <p:pic>
        <p:nvPicPr>
          <p:cNvPr id="6" name="Content Placeholder 5">
            <a:extLst>
              <a:ext uri="{FF2B5EF4-FFF2-40B4-BE49-F238E27FC236}">
                <a16:creationId xmlns:a16="http://schemas.microsoft.com/office/drawing/2014/main" id="{ECD12498-2482-4184-2627-ED8F3FC10EE0}"/>
              </a:ext>
            </a:extLst>
          </p:cNvPr>
          <p:cNvPicPr>
            <a:picLocks noGrp="1" noChangeAspect="1"/>
          </p:cNvPicPr>
          <p:nvPr>
            <p:ph idx="1"/>
          </p:nvPr>
        </p:nvPicPr>
        <p:blipFill>
          <a:blip r:embed="rId2"/>
          <a:stretch>
            <a:fillRect/>
          </a:stretch>
        </p:blipFill>
        <p:spPr>
          <a:xfrm>
            <a:off x="2425149" y="868868"/>
            <a:ext cx="7421216" cy="5487482"/>
          </a:xfrm>
        </p:spPr>
      </p:pic>
      <p:sp>
        <p:nvSpPr>
          <p:cNvPr id="4" name="Slide Number Placeholder 3">
            <a:extLst>
              <a:ext uri="{FF2B5EF4-FFF2-40B4-BE49-F238E27FC236}">
                <a16:creationId xmlns:a16="http://schemas.microsoft.com/office/drawing/2014/main" id="{8043BD7A-B9E7-6B9C-212F-EC3BC8748044}"/>
              </a:ext>
            </a:extLst>
          </p:cNvPr>
          <p:cNvSpPr>
            <a:spLocks noGrp="1"/>
          </p:cNvSpPr>
          <p:nvPr>
            <p:ph type="sldNum" sz="quarter" idx="12"/>
          </p:nvPr>
        </p:nvSpPr>
        <p:spPr/>
        <p:txBody>
          <a:bodyPr/>
          <a:lstStyle/>
          <a:p>
            <a:fld id="{6B8299A8-ECB5-4C93-9846-A5E2DB9462F4}" type="slidenum">
              <a:rPr lang="en-US" smtClean="0"/>
              <a:t>33</a:t>
            </a:fld>
            <a:endParaRPr lang="en-US"/>
          </a:p>
        </p:txBody>
      </p:sp>
      <p:pic>
        <p:nvPicPr>
          <p:cNvPr id="7" name="Picture 6">
            <a:extLst>
              <a:ext uri="{FF2B5EF4-FFF2-40B4-BE49-F238E27FC236}">
                <a16:creationId xmlns:a16="http://schemas.microsoft.com/office/drawing/2014/main" id="{06563117-46D1-EF03-10B5-252C9F648A7E}"/>
              </a:ext>
            </a:extLst>
          </p:cNvPr>
          <p:cNvPicPr>
            <a:picLocks noChangeAspect="1"/>
          </p:cNvPicPr>
          <p:nvPr/>
        </p:nvPicPr>
        <p:blipFill>
          <a:blip r:embed="rId3"/>
          <a:stretch>
            <a:fillRect/>
          </a:stretch>
        </p:blipFill>
        <p:spPr>
          <a:xfrm>
            <a:off x="0" y="-1"/>
            <a:ext cx="838201" cy="868868"/>
          </a:xfrm>
          <a:prstGeom prst="rect">
            <a:avLst/>
          </a:prstGeom>
        </p:spPr>
      </p:pic>
      <p:sp>
        <p:nvSpPr>
          <p:cNvPr id="5" name="TextBox 4">
            <a:extLst>
              <a:ext uri="{FF2B5EF4-FFF2-40B4-BE49-F238E27FC236}">
                <a16:creationId xmlns:a16="http://schemas.microsoft.com/office/drawing/2014/main" id="{F997F621-F5EC-36F1-F099-7DCA509F20E3}"/>
              </a:ext>
            </a:extLst>
          </p:cNvPr>
          <p:cNvSpPr txBox="1"/>
          <p:nvPr/>
        </p:nvSpPr>
        <p:spPr>
          <a:xfrm>
            <a:off x="450573" y="6214938"/>
            <a:ext cx="10800523" cy="286232"/>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Calibri Light" panose="020F0302020204030204"/>
                <a:ea typeface="+mn-ea"/>
                <a:cs typeface="+mn-cs"/>
              </a:rPr>
              <a:t>See: Seifman, Richard, </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Bee Populations Are Declining Faster Than Ever Before - They are important One Health champions,</a:t>
            </a:r>
            <a:r>
              <a:rPr kumimoji="0" lang="en-US" sz="14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US" sz="1400" b="0" i="1" u="none" strike="noStrike" kern="1200" cap="none" spc="0" normalizeH="0" baseline="0" noProof="0" dirty="0" err="1">
                <a:ln>
                  <a:noFill/>
                </a:ln>
                <a:solidFill>
                  <a:prstClr val="black"/>
                </a:solidFill>
                <a:effectLst/>
                <a:uLnTx/>
                <a:uFillTx/>
                <a:latin typeface="Calibri Light" panose="020F0302020204030204"/>
                <a:ea typeface="+mn-ea"/>
                <a:cs typeface="+mn-cs"/>
              </a:rPr>
              <a:t>Impakter</a:t>
            </a:r>
            <a:r>
              <a:rPr kumimoji="0" lang="en-US" sz="1400" b="0" i="1" u="none" strike="noStrike" kern="1200" cap="none" spc="0" normalizeH="0" baseline="0" noProof="0" dirty="0">
                <a:ln>
                  <a:noFill/>
                </a:ln>
                <a:solidFill>
                  <a:prstClr val="black"/>
                </a:solidFill>
                <a:effectLst/>
                <a:uLnTx/>
                <a:uFillTx/>
                <a:latin typeface="Calibri Light" panose="020F0302020204030204"/>
                <a:ea typeface="+mn-ea"/>
                <a:cs typeface="+mn-cs"/>
              </a:rPr>
              <a:t>,</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  April 01, 2025 </a:t>
            </a:r>
          </a:p>
        </p:txBody>
      </p:sp>
    </p:spTree>
    <p:extLst>
      <p:ext uri="{BB962C8B-B14F-4D97-AF65-F5344CB8AC3E}">
        <p14:creationId xmlns:p14="http://schemas.microsoft.com/office/powerpoint/2010/main" val="4294877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256A-F132-FFEF-76EA-8E5F91A9D6B1}"/>
              </a:ext>
            </a:extLst>
          </p:cNvPr>
          <p:cNvSpPr>
            <a:spLocks noGrp="1"/>
          </p:cNvSpPr>
          <p:nvPr>
            <p:ph type="title"/>
          </p:nvPr>
        </p:nvSpPr>
        <p:spPr/>
        <p:txBody>
          <a:bodyPr/>
          <a:lstStyle/>
          <a:p>
            <a:pPr algn="ctr"/>
            <a:r>
              <a:rPr kumimoji="0" lang="en-US" sz="4400" b="1" i="1" u="none" strike="noStrike" kern="1200" cap="none" spc="0" normalizeH="0" baseline="0" noProof="0" dirty="0">
                <a:ln>
                  <a:noFill/>
                </a:ln>
                <a:solidFill>
                  <a:srgbClr val="C00000"/>
                </a:solidFill>
                <a:effectLst/>
                <a:uLnTx/>
                <a:uFillTx/>
                <a:latin typeface="Calibri Light" panose="020F0302020204030204"/>
                <a:ea typeface="+mj-ea"/>
                <a:cs typeface="+mj-cs"/>
              </a:rPr>
              <a:t>Plastics and One Health </a:t>
            </a:r>
            <a:r>
              <a:rPr kumimoji="0" lang="en-US" sz="4000" b="1" i="1" u="none" strike="noStrike" kern="1200" cap="none" spc="0" normalizeH="0" baseline="0" noProof="0" dirty="0">
                <a:ln>
                  <a:noFill/>
                </a:ln>
                <a:solidFill>
                  <a:srgbClr val="C00000"/>
                </a:solidFill>
                <a:effectLst/>
                <a:uLnTx/>
                <a:uFillTx/>
                <a:latin typeface="Calibri Light" panose="020F0302020204030204"/>
                <a:ea typeface="+mj-ea"/>
                <a:cs typeface="+mj-cs"/>
              </a:rPr>
              <a:t>(3)</a:t>
            </a:r>
            <a:r>
              <a:rPr kumimoji="0" lang="en-US" sz="4400" b="1" i="1" u="none" strike="noStrike" kern="1200" cap="none" spc="0" normalizeH="0" baseline="0" noProof="0" dirty="0">
                <a:ln>
                  <a:noFill/>
                </a:ln>
                <a:solidFill>
                  <a:srgbClr val="C00000"/>
                </a:solidFill>
                <a:effectLst/>
                <a:uLnTx/>
                <a:uFillTx/>
                <a:latin typeface="Calibri Light" panose="020F0302020204030204"/>
                <a:ea typeface="+mj-ea"/>
                <a:cs typeface="+mj-cs"/>
              </a:rPr>
              <a:t> </a:t>
            </a:r>
            <a:endParaRPr lang="en-US" dirty="0"/>
          </a:p>
        </p:txBody>
      </p:sp>
      <p:sp>
        <p:nvSpPr>
          <p:cNvPr id="3" name="Content Placeholder 2">
            <a:extLst>
              <a:ext uri="{FF2B5EF4-FFF2-40B4-BE49-F238E27FC236}">
                <a16:creationId xmlns:a16="http://schemas.microsoft.com/office/drawing/2014/main" id="{97DF35FA-B275-CFC2-8607-5EBFD29F9799}"/>
              </a:ext>
            </a:extLst>
          </p:cNvPr>
          <p:cNvSpPr>
            <a:spLocks noGrp="1"/>
          </p:cNvSpPr>
          <p:nvPr>
            <p:ph idx="1"/>
          </p:nvPr>
        </p:nvSpPr>
        <p:spPr>
          <a:xfrm>
            <a:off x="838200" y="1690688"/>
            <a:ext cx="10515600" cy="5030787"/>
          </a:xfrm>
        </p:spPr>
        <p:txBody>
          <a:bodyPr>
            <a:normAutofit lnSpcReduction="10000"/>
          </a:bodyPr>
          <a:lstStyle/>
          <a:p>
            <a:pPr marL="342900" marR="0" lvl="0" indent="-342900">
              <a:lnSpc>
                <a:spcPts val="1650"/>
              </a:lnSpc>
              <a:spcAft>
                <a:spcPts val="600"/>
              </a:spcAft>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9. Global Health Security:</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One Health plays a crucial role in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strengthening global health security by addressing shared health </a:t>
            </a:r>
          </a:p>
          <a:p>
            <a:pPr marL="342900" marR="0" lvl="0" indent="-342900">
              <a:lnSpc>
                <a:spcPts val="1650"/>
              </a:lnSpc>
              <a:spcAft>
                <a:spcPts val="600"/>
              </a:spcAft>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threats  one of which is increasingly clear includes MNPs  </a:t>
            </a:r>
          </a:p>
          <a:p>
            <a:pPr marL="342900" marR="0" lvl="0" indent="-342900">
              <a:lnSpc>
                <a:spcPts val="1650"/>
              </a:lnSpc>
              <a:spcAft>
                <a:spcPts val="600"/>
              </a:spcAft>
              <a:buNone/>
              <a:tabLst>
                <a:tab pos="457200" algn="l"/>
              </a:tabLst>
            </a:pPr>
            <a:endParaRPr lang="en-US" sz="2000" dirty="0">
              <a:effectLst/>
              <a:latin typeface="Times New Roman" panose="02020603050405020304" pitchFamily="18" charset="0"/>
              <a:ea typeface="Times New Roman" panose="02020603050405020304" pitchFamily="18" charset="0"/>
            </a:endParaRPr>
          </a:p>
          <a:p>
            <a:pPr marL="342900" marR="0" lvl="0" indent="-342900">
              <a:lnSpc>
                <a:spcPts val="1650"/>
              </a:lnSpc>
              <a:spcBef>
                <a:spcPts val="1200"/>
              </a:spcBef>
              <a:buNone/>
              <a:tabLst>
                <a:tab pos="457200" algn="l"/>
              </a:tabLst>
            </a:pPr>
            <a:r>
              <a:rPr lang="en-US" sz="2800" b="1" dirty="0">
                <a:solidFill>
                  <a:srgbClr val="001D35"/>
                </a:solidFill>
                <a:effectLst/>
                <a:latin typeface="Times New Roman" panose="02020603050405020304" pitchFamily="18" charset="0"/>
                <a:ea typeface="Times New Roman" panose="02020603050405020304" pitchFamily="18" charset="0"/>
              </a:rPr>
              <a:t>10. Sustainable Solutions:</a:t>
            </a:r>
            <a:r>
              <a:rPr lang="en-US" sz="2000" b="1" dirty="0">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It aims </a:t>
            </a:r>
            <a:r>
              <a:rPr lang="en-US" spc="10" dirty="0">
                <a:solidFill>
                  <a:srgbClr val="545D7E"/>
                </a:solidFill>
                <a:latin typeface="Times New Roman" panose="02020603050405020304" pitchFamily="18" charset="0"/>
                <a:ea typeface="Times New Roman" panose="02020603050405020304" pitchFamily="18" charset="0"/>
              </a:rPr>
              <a:t>for </a:t>
            </a:r>
            <a:r>
              <a:rPr lang="en-US" sz="2800" spc="10" dirty="0">
                <a:solidFill>
                  <a:srgbClr val="545D7E"/>
                </a:solidFill>
                <a:effectLst/>
                <a:latin typeface="Times New Roman" panose="02020603050405020304" pitchFamily="18" charset="0"/>
                <a:ea typeface="Times New Roman" panose="02020603050405020304" pitchFamily="18" charset="0"/>
              </a:rPr>
              <a:t>sustainable solutions that benefit </a:t>
            </a:r>
          </a:p>
          <a:p>
            <a:pPr marL="342900" marR="0" lvl="0" indent="-342900">
              <a:lnSpc>
                <a:spcPts val="1650"/>
              </a:lnSpc>
              <a:spcBef>
                <a:spcPts val="1200"/>
              </a:spcBef>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all three aspects of </a:t>
            </a:r>
            <a:r>
              <a:rPr lang="en-US" sz="2800" i="1" spc="10" dirty="0">
                <a:solidFill>
                  <a:srgbClr val="545D7E"/>
                </a:solidFill>
                <a:effectLst/>
                <a:latin typeface="Times New Roman" panose="02020603050405020304" pitchFamily="18" charset="0"/>
                <a:ea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Times New Roman" panose="02020603050405020304" pitchFamily="18" charset="0"/>
              </a:rPr>
              <a:t> - human, animal, and environmental  </a:t>
            </a:r>
          </a:p>
          <a:p>
            <a:pPr marL="342900" marR="0" lvl="0" indent="-342900">
              <a:lnSpc>
                <a:spcPts val="1650"/>
              </a:lnSpc>
              <a:spcBef>
                <a:spcPts val="1200"/>
              </a:spcBef>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 MNP is a new agenda for </a:t>
            </a:r>
            <a:r>
              <a:rPr lang="en-US" sz="2800" i="1" spc="10" dirty="0">
                <a:solidFill>
                  <a:srgbClr val="545D7E"/>
                </a:solidFill>
                <a:effectLst/>
                <a:latin typeface="Times New Roman" panose="02020603050405020304" pitchFamily="18" charset="0"/>
                <a:ea typeface="Times New Roman" panose="02020603050405020304" pitchFamily="18" charset="0"/>
              </a:rPr>
              <a:t>One Health</a:t>
            </a:r>
            <a:r>
              <a:rPr lang="en-US" sz="2800" spc="10" dirty="0">
                <a:solidFill>
                  <a:srgbClr val="545D7E"/>
                </a:solidFill>
                <a:effectLst/>
                <a:latin typeface="Times New Roman" panose="02020603050405020304" pitchFamily="18" charset="0"/>
                <a:ea typeface="Times New Roman" panose="02020603050405020304" pitchFamily="18" charset="0"/>
              </a:rPr>
              <a:t> – urgently needed </a:t>
            </a:r>
          </a:p>
          <a:p>
            <a:pPr marL="342900" marR="0" lvl="0" indent="-342900">
              <a:lnSpc>
                <a:spcPts val="1650"/>
              </a:lnSpc>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p>
          <a:p>
            <a:pPr marR="0" lvl="0">
              <a:lnSpc>
                <a:spcPct val="100000"/>
              </a:lnSpc>
              <a:spcBef>
                <a:spcPts val="600"/>
              </a:spcBef>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Examples: </a:t>
            </a:r>
            <a:r>
              <a:rPr lang="en-US" sz="2800" spc="10" dirty="0">
                <a:solidFill>
                  <a:srgbClr val="545D7E"/>
                </a:solidFill>
                <a:effectLst/>
                <a:latin typeface="Times New Roman" panose="02020603050405020304" pitchFamily="18" charset="0"/>
                <a:ea typeface="Times New Roman" panose="02020603050405020304" pitchFamily="18" charset="0"/>
                <a:hlinkClick r:id="rId2"/>
              </a:rPr>
              <a:t>www.algenesislabs.com</a:t>
            </a:r>
            <a:r>
              <a:rPr lang="en-US" sz="2800" spc="10" dirty="0">
                <a:solidFill>
                  <a:srgbClr val="545D7E"/>
                </a:solidFill>
                <a:effectLst/>
                <a:latin typeface="Times New Roman" panose="02020603050405020304" pitchFamily="18" charset="0"/>
                <a:ea typeface="Times New Roman" panose="02020603050405020304" pitchFamily="18" charset="0"/>
              </a:rPr>
              <a:t>  (</a:t>
            </a:r>
            <a:r>
              <a:rPr lang="en-US" sz="2800" spc="10" dirty="0" err="1">
                <a:solidFill>
                  <a:srgbClr val="545D7E"/>
                </a:solidFill>
                <a:effectLst/>
                <a:latin typeface="Times New Roman" panose="02020603050405020304" pitchFamily="18" charset="0"/>
                <a:ea typeface="Times New Roman" panose="02020603050405020304" pitchFamily="18" charset="0"/>
              </a:rPr>
              <a:t>Soleic</a:t>
            </a:r>
            <a:r>
              <a:rPr lang="en-US" sz="2800" spc="10" dirty="0">
                <a:solidFill>
                  <a:srgbClr val="545D7E"/>
                </a:solidFill>
                <a:effectLst/>
                <a:latin typeface="Times New Roman" panose="02020603050405020304" pitchFamily="18" charset="0"/>
                <a:ea typeface="Times New Roman" panose="02020603050405020304" pitchFamily="18" charset="0"/>
              </a:rPr>
              <a:t>) and other biomaterials  </a:t>
            </a:r>
          </a:p>
          <a:p>
            <a:pPr marR="0" lvl="0">
              <a:lnSpc>
                <a:spcPct val="100000"/>
              </a:lnSpc>
              <a:spcBef>
                <a:spcPts val="600"/>
              </a:spcBef>
              <a:buNone/>
              <a:tabLst>
                <a:tab pos="457200" algn="l"/>
              </a:tabLst>
            </a:pPr>
            <a:r>
              <a:rPr lang="en-US" sz="2800" spc="10" dirty="0">
                <a:solidFill>
                  <a:srgbClr val="545D7E"/>
                </a:solidFill>
                <a:effectLst/>
                <a:latin typeface="Times New Roman" panose="02020603050405020304" pitchFamily="18" charset="0"/>
                <a:ea typeface="Times New Roman" panose="02020603050405020304" pitchFamily="18" charset="0"/>
              </a:rPr>
              <a:t>     (e.g. Bloom </a:t>
            </a:r>
            <a:r>
              <a:rPr lang="en-US" sz="2800" spc="10" dirty="0" err="1">
                <a:solidFill>
                  <a:srgbClr val="545D7E"/>
                </a:solidFill>
                <a:effectLst/>
                <a:latin typeface="Times New Roman" panose="02020603050405020304" pitchFamily="18" charset="0"/>
                <a:ea typeface="Times New Roman" panose="02020603050405020304" pitchFamily="18" charset="0"/>
              </a:rPr>
              <a:t>Biorenewables</a:t>
            </a:r>
            <a:r>
              <a:rPr lang="en-US" sz="2800" spc="10" dirty="0">
                <a:solidFill>
                  <a:srgbClr val="545D7E"/>
                </a:solidFill>
                <a:effectLst/>
                <a:latin typeface="Times New Roman" panose="02020603050405020304" pitchFamily="18" charset="0"/>
                <a:ea typeface="Times New Roman" panose="02020603050405020304" pitchFamily="18" charset="0"/>
              </a:rPr>
              <a:t>, DSM-Firmenich, Tidal Vision, </a:t>
            </a:r>
            <a:r>
              <a:rPr lang="en-US" sz="2800" spc="10" dirty="0" err="1">
                <a:solidFill>
                  <a:srgbClr val="545D7E"/>
                </a:solidFill>
                <a:effectLst/>
                <a:latin typeface="Times New Roman" panose="02020603050405020304" pitchFamily="18" charset="0"/>
                <a:ea typeface="Times New Roman" panose="02020603050405020304" pitchFamily="18" charset="0"/>
              </a:rPr>
              <a:t>Pulpex</a:t>
            </a:r>
            <a:r>
              <a:rPr lang="en-US" sz="2800" spc="10" dirty="0">
                <a:solidFill>
                  <a:srgbClr val="545D7E"/>
                </a:solidFill>
                <a:effectLst/>
                <a:latin typeface="Times New Roman" panose="02020603050405020304" pitchFamily="18" charset="0"/>
                <a:ea typeface="Times New Roman" panose="02020603050405020304" pitchFamily="18" charset="0"/>
              </a:rPr>
              <a:t>, </a:t>
            </a:r>
          </a:p>
          <a:p>
            <a:pPr marR="0" lvl="0">
              <a:lnSpc>
                <a:spcPct val="100000"/>
              </a:lnSpc>
              <a:spcBef>
                <a:spcPts val="600"/>
              </a:spcBef>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err="1">
                <a:solidFill>
                  <a:srgbClr val="545D7E"/>
                </a:solidFill>
                <a:effectLst/>
                <a:latin typeface="Times New Roman" panose="02020603050405020304" pitchFamily="18" charset="0"/>
                <a:ea typeface="Times New Roman" panose="02020603050405020304" pitchFamily="18" charset="0"/>
              </a:rPr>
              <a:t>Danimer</a:t>
            </a:r>
            <a:r>
              <a:rPr lang="en-US" sz="2800" spc="10" dirty="0">
                <a:solidFill>
                  <a:srgbClr val="545D7E"/>
                </a:solidFill>
                <a:effectLst/>
                <a:latin typeface="Times New Roman" panose="02020603050405020304" pitchFamily="18" charset="0"/>
                <a:ea typeface="Times New Roman" panose="02020603050405020304" pitchFamily="18" charset="0"/>
              </a:rPr>
              <a:t>, GF Biochemicals, Synonym, Hyosung (sugarcane), </a:t>
            </a:r>
          </a:p>
          <a:p>
            <a:pPr marR="0" lvl="0">
              <a:lnSpc>
                <a:spcPct val="100000"/>
              </a:lnSpc>
              <a:spcBef>
                <a:spcPts val="600"/>
              </a:spcBef>
              <a:buNone/>
              <a:tabLst>
                <a:tab pos="457200" algn="l"/>
              </a:tabLst>
            </a:pPr>
            <a:r>
              <a:rPr lang="en-US" spc="10" dirty="0">
                <a:solidFill>
                  <a:srgbClr val="545D7E"/>
                </a:solidFill>
                <a:latin typeface="Times New Roman" panose="02020603050405020304" pitchFamily="18" charset="0"/>
                <a:ea typeface="Times New Roman" panose="02020603050405020304" pitchFamily="18" charset="0"/>
              </a:rPr>
              <a:t>     </a:t>
            </a:r>
            <a:r>
              <a:rPr lang="en-US" sz="2800" spc="10" dirty="0">
                <a:solidFill>
                  <a:srgbClr val="545D7E"/>
                </a:solidFill>
                <a:effectLst/>
                <a:latin typeface="Times New Roman" panose="02020603050405020304" pitchFamily="18" charset="0"/>
                <a:ea typeface="Times New Roman" panose="02020603050405020304" pitchFamily="18" charset="0"/>
              </a:rPr>
              <a:t>L’Oreal (95% bio-based 2030), etc.</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5E8B5730-7C5B-0FCE-6674-41EC149E2838}"/>
              </a:ext>
            </a:extLst>
          </p:cNvPr>
          <p:cNvSpPr>
            <a:spLocks noGrp="1"/>
          </p:cNvSpPr>
          <p:nvPr>
            <p:ph type="sldNum" sz="quarter" idx="12"/>
          </p:nvPr>
        </p:nvSpPr>
        <p:spPr/>
        <p:txBody>
          <a:bodyPr/>
          <a:lstStyle/>
          <a:p>
            <a:fld id="{6B8299A8-ECB5-4C93-9846-A5E2DB9462F4}" type="slidenum">
              <a:rPr lang="en-US" smtClean="0"/>
              <a:t>34</a:t>
            </a:fld>
            <a:endParaRPr lang="en-US"/>
          </a:p>
        </p:txBody>
      </p:sp>
      <p:pic>
        <p:nvPicPr>
          <p:cNvPr id="5" name="Picture 4">
            <a:extLst>
              <a:ext uri="{FF2B5EF4-FFF2-40B4-BE49-F238E27FC236}">
                <a16:creationId xmlns:a16="http://schemas.microsoft.com/office/drawing/2014/main" id="{A412A182-E05E-52ED-3D44-8F8ACD21FE7B}"/>
              </a:ext>
            </a:extLst>
          </p:cNvPr>
          <p:cNvPicPr>
            <a:picLocks noChangeAspect="1"/>
          </p:cNvPicPr>
          <p:nvPr/>
        </p:nvPicPr>
        <p:blipFill>
          <a:blip r:embed="rId3"/>
          <a:stretch>
            <a:fillRect/>
          </a:stretch>
        </p:blipFill>
        <p:spPr>
          <a:xfrm>
            <a:off x="0" y="-1"/>
            <a:ext cx="838201" cy="868868"/>
          </a:xfrm>
          <a:prstGeom prst="rect">
            <a:avLst/>
          </a:prstGeom>
        </p:spPr>
      </p:pic>
    </p:spTree>
    <p:extLst>
      <p:ext uri="{BB962C8B-B14F-4D97-AF65-F5344CB8AC3E}">
        <p14:creationId xmlns:p14="http://schemas.microsoft.com/office/powerpoint/2010/main" val="2443417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9033-6C73-172A-FD0A-B6E5D783C3F2}"/>
              </a:ext>
            </a:extLst>
          </p:cNvPr>
          <p:cNvSpPr>
            <a:spLocks noGrp="1"/>
          </p:cNvSpPr>
          <p:nvPr>
            <p:ph type="title"/>
          </p:nvPr>
        </p:nvSpPr>
        <p:spPr>
          <a:xfrm>
            <a:off x="0" y="136525"/>
            <a:ext cx="12191999" cy="1003162"/>
          </a:xfrm>
        </p:spPr>
        <p:txBody>
          <a:bodyPr>
            <a:normAutofit/>
          </a:bodyPr>
          <a:lstStyle/>
          <a:p>
            <a:pPr algn="ctr"/>
            <a:r>
              <a:rPr lang="en-US" sz="2400" b="1" dirty="0"/>
              <a:t>            </a:t>
            </a:r>
            <a:r>
              <a:rPr lang="en-US" sz="3300" b="1" dirty="0">
                <a:solidFill>
                  <a:srgbClr val="0070C0"/>
                </a:solidFill>
              </a:rPr>
              <a:t>Prospects: </a:t>
            </a:r>
            <a:r>
              <a:rPr lang="en-US" sz="3300" b="1" dirty="0">
                <a:solidFill>
                  <a:srgbClr val="0070C0"/>
                </a:solidFill>
                <a:latin typeface="+mj-lt"/>
              </a:rPr>
              <a:t>Not bright short-term, but better in the longer-term</a:t>
            </a:r>
            <a:endParaRPr lang="en-US" sz="3300" b="1" dirty="0">
              <a:solidFill>
                <a:srgbClr val="0070C0"/>
              </a:solidFill>
            </a:endParaRPr>
          </a:p>
        </p:txBody>
      </p:sp>
      <p:sp>
        <p:nvSpPr>
          <p:cNvPr id="3" name="Content Placeholder 2">
            <a:extLst>
              <a:ext uri="{FF2B5EF4-FFF2-40B4-BE49-F238E27FC236}">
                <a16:creationId xmlns:a16="http://schemas.microsoft.com/office/drawing/2014/main" id="{F681CF31-AC7D-3B4C-14C4-4565C7894AA1}"/>
              </a:ext>
            </a:extLst>
          </p:cNvPr>
          <p:cNvSpPr>
            <a:spLocks noGrp="1"/>
          </p:cNvSpPr>
          <p:nvPr>
            <p:ph idx="1"/>
          </p:nvPr>
        </p:nvSpPr>
        <p:spPr>
          <a:xfrm>
            <a:off x="92765" y="1016539"/>
            <a:ext cx="12191999" cy="5704935"/>
          </a:xfrm>
        </p:spPr>
        <p:txBody>
          <a:bodyPr>
            <a:normAutofit fontScale="92500"/>
          </a:bodyPr>
          <a:lstStyle/>
          <a:p>
            <a:pPr marL="0" indent="0">
              <a:buNone/>
            </a:pPr>
            <a:endParaRPr lang="en-US" sz="1100" b="1" dirty="0">
              <a:latin typeface="+mj-lt"/>
            </a:endParaRPr>
          </a:p>
          <a:p>
            <a:pPr>
              <a:buFont typeface="Wingdings" panose="05000000000000000000" pitchFamily="2" charset="2"/>
              <a:buChar char="v"/>
            </a:pPr>
            <a:r>
              <a:rPr lang="en-US" sz="3100" b="1" dirty="0">
                <a:latin typeface="+mj-lt"/>
              </a:rPr>
              <a:t>Government responses: </a:t>
            </a:r>
            <a:r>
              <a:rPr lang="en-US" sz="3100" b="1" kern="0" spc="35" dirty="0">
                <a:solidFill>
                  <a:srgbClr val="000000"/>
                </a:solidFill>
                <a:latin typeface="+mj-lt"/>
                <a:cs typeface="Times New Roman" panose="02020603050405020304" pitchFamily="18" charset="0"/>
              </a:rPr>
              <a:t> recent French and EU MNP restrictions;  California MNP restrictions (+ tax and incentive policies; waste policies)</a:t>
            </a:r>
          </a:p>
          <a:p>
            <a:pPr>
              <a:buFont typeface="Wingdings" panose="05000000000000000000" pitchFamily="2" charset="2"/>
              <a:buChar char="v"/>
            </a:pPr>
            <a:r>
              <a:rPr lang="en-US" sz="3100" b="1" kern="0" spc="35" dirty="0">
                <a:solidFill>
                  <a:srgbClr val="000000"/>
                </a:solidFill>
                <a:latin typeface="+mj-lt"/>
                <a:cs typeface="Times New Roman" panose="02020603050405020304" pitchFamily="18" charset="0"/>
              </a:rPr>
              <a:t> Private Sector: engagement + lip service reversal; product redesign; trade competition between alternatives and substitutes (</a:t>
            </a:r>
            <a:r>
              <a:rPr lang="en-US" sz="3100" b="1" i="1" kern="0" spc="35" dirty="0">
                <a:solidFill>
                  <a:srgbClr val="000000"/>
                </a:solidFill>
                <a:latin typeface="+mj-lt"/>
                <a:cs typeface="Times New Roman" panose="02020603050405020304" pitchFamily="18" charset="0"/>
              </a:rPr>
              <a:t>cf.</a:t>
            </a:r>
            <a:r>
              <a:rPr lang="en-US" sz="3100" b="1" kern="0" spc="35" dirty="0">
                <a:solidFill>
                  <a:srgbClr val="000000"/>
                </a:solidFill>
                <a:latin typeface="+mj-lt"/>
                <a:cs typeface="Times New Roman" panose="02020603050405020304" pitchFamily="18" charset="0"/>
              </a:rPr>
              <a:t> global renewable energy competition now as compared with 25 years ago)</a:t>
            </a:r>
          </a:p>
          <a:p>
            <a:pPr>
              <a:buFont typeface="Wingdings" panose="05000000000000000000" pitchFamily="2" charset="2"/>
              <a:buChar char="v"/>
            </a:pPr>
            <a:r>
              <a:rPr lang="en-US" sz="3100" b="1" kern="0" spc="35" dirty="0">
                <a:solidFill>
                  <a:srgbClr val="000000"/>
                </a:solidFill>
                <a:latin typeface="+mj-lt"/>
                <a:cs typeface="Times New Roman" panose="02020603050405020304" pitchFamily="18" charset="0"/>
              </a:rPr>
              <a:t> Research: public &amp; private funding: material sciences + substitution option</a:t>
            </a:r>
          </a:p>
          <a:p>
            <a:pPr>
              <a:buFont typeface="Wingdings" panose="05000000000000000000" pitchFamily="2" charset="2"/>
              <a:buChar char="v"/>
            </a:pPr>
            <a:r>
              <a:rPr lang="en-US" sz="3100" b="1" kern="0" spc="35" dirty="0">
                <a:solidFill>
                  <a:srgbClr val="000000"/>
                </a:solidFill>
                <a:latin typeface="+mj-lt"/>
                <a:cs typeface="Times New Roman" panose="02020603050405020304" pitchFamily="18" charset="0"/>
              </a:rPr>
              <a:t>Community: awareness campaigns (cf. smoking 1980s campaign); law suits</a:t>
            </a:r>
          </a:p>
          <a:p>
            <a:pPr>
              <a:buFont typeface="Wingdings" panose="05000000000000000000" pitchFamily="2" charset="2"/>
              <a:buChar char="v"/>
            </a:pPr>
            <a:r>
              <a:rPr lang="en-US" sz="3100" b="1" kern="0" spc="35" dirty="0">
                <a:solidFill>
                  <a:srgbClr val="000000"/>
                </a:solidFill>
                <a:latin typeface="+mj-lt"/>
                <a:cs typeface="Times New Roman" panose="02020603050405020304" pitchFamily="18" charset="0"/>
              </a:rPr>
              <a:t>Courts (incl. international law): proceedings of claims regarding environment and health damage and wrongdoing resulting from MNP production and distribution while knowingly causing harm (class action suits and similar)</a:t>
            </a:r>
            <a:r>
              <a:rPr lang="en-US" sz="2600" b="1" kern="0" spc="35" dirty="0">
                <a:solidFill>
                  <a:srgbClr val="000000"/>
                </a:solidFill>
                <a:latin typeface="+mj-lt"/>
                <a:cs typeface="Times New Roman" panose="02020603050405020304" pitchFamily="18" charset="0"/>
              </a:rPr>
              <a:t>(</a:t>
            </a:r>
            <a:r>
              <a:rPr lang="en-US" sz="2600" b="1" i="1" kern="0" spc="35" dirty="0">
                <a:solidFill>
                  <a:srgbClr val="0070C0"/>
                </a:solidFill>
                <a:latin typeface="+mj-lt"/>
                <a:cs typeface="Times New Roman" panose="02020603050405020304" pitchFamily="18" charset="0"/>
              </a:rPr>
              <a:t>22</a:t>
            </a:r>
            <a:r>
              <a:rPr lang="en-US" sz="2600" b="1" kern="0" spc="35" dirty="0">
                <a:solidFill>
                  <a:srgbClr val="000000"/>
                </a:solidFill>
                <a:latin typeface="+mj-lt"/>
                <a:cs typeface="Times New Roman" panose="02020603050405020304" pitchFamily="18" charset="0"/>
              </a:rPr>
              <a:t>)</a:t>
            </a:r>
          </a:p>
        </p:txBody>
      </p:sp>
      <p:sp>
        <p:nvSpPr>
          <p:cNvPr id="4" name="Slide Number Placeholder 3">
            <a:extLst>
              <a:ext uri="{FF2B5EF4-FFF2-40B4-BE49-F238E27FC236}">
                <a16:creationId xmlns:a16="http://schemas.microsoft.com/office/drawing/2014/main" id="{5174A000-CF8F-4E25-6D84-C6C1C1CF5906}"/>
              </a:ext>
            </a:extLst>
          </p:cNvPr>
          <p:cNvSpPr>
            <a:spLocks noGrp="1"/>
          </p:cNvSpPr>
          <p:nvPr>
            <p:ph type="sldNum" sz="quarter" idx="12"/>
          </p:nvPr>
        </p:nvSpPr>
        <p:spPr/>
        <p:txBody>
          <a:bodyPr/>
          <a:lstStyle/>
          <a:p>
            <a:fld id="{6B8299A8-ECB5-4C93-9846-A5E2DB9462F4}" type="slidenum">
              <a:rPr lang="en-US" smtClean="0"/>
              <a:t>35</a:t>
            </a:fld>
            <a:endParaRPr lang="en-US"/>
          </a:p>
        </p:txBody>
      </p:sp>
      <p:pic>
        <p:nvPicPr>
          <p:cNvPr id="5" name="Picture 4">
            <a:extLst>
              <a:ext uri="{FF2B5EF4-FFF2-40B4-BE49-F238E27FC236}">
                <a16:creationId xmlns:a16="http://schemas.microsoft.com/office/drawing/2014/main" id="{3FA36449-C04F-67B5-715D-879253EF536E}"/>
              </a:ext>
            </a:extLst>
          </p:cNvPr>
          <p:cNvPicPr>
            <a:picLocks noChangeAspect="1"/>
          </p:cNvPicPr>
          <p:nvPr/>
        </p:nvPicPr>
        <p:blipFill>
          <a:blip r:embed="rId2"/>
          <a:stretch>
            <a:fillRect/>
          </a:stretch>
        </p:blipFill>
        <p:spPr>
          <a:xfrm>
            <a:off x="131706" y="136525"/>
            <a:ext cx="848955" cy="880015"/>
          </a:xfrm>
          <a:prstGeom prst="rect">
            <a:avLst/>
          </a:prstGeom>
        </p:spPr>
      </p:pic>
    </p:spTree>
    <p:extLst>
      <p:ext uri="{BB962C8B-B14F-4D97-AF65-F5344CB8AC3E}">
        <p14:creationId xmlns:p14="http://schemas.microsoft.com/office/powerpoint/2010/main" val="926774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7D4EA-05C0-7046-EBB5-405931B31FB8}"/>
              </a:ext>
            </a:extLst>
          </p:cNvPr>
          <p:cNvSpPr>
            <a:spLocks noGrp="1"/>
          </p:cNvSpPr>
          <p:nvPr>
            <p:ph type="title"/>
          </p:nvPr>
        </p:nvSpPr>
        <p:spPr>
          <a:xfrm>
            <a:off x="838200" y="0"/>
            <a:ext cx="10515600" cy="956604"/>
          </a:xfrm>
        </p:spPr>
        <p:txBody>
          <a:bodyPr>
            <a:normAutofit/>
          </a:bodyPr>
          <a:lstStyle/>
          <a:p>
            <a:pPr algn="ctr"/>
            <a:r>
              <a:rPr lang="en-US" sz="4000" b="1" dirty="0"/>
              <a:t>Remaining hopeful</a:t>
            </a:r>
          </a:p>
        </p:txBody>
      </p:sp>
      <p:pic>
        <p:nvPicPr>
          <p:cNvPr id="6" name="Content Placeholder 5">
            <a:extLst>
              <a:ext uri="{FF2B5EF4-FFF2-40B4-BE49-F238E27FC236}">
                <a16:creationId xmlns:a16="http://schemas.microsoft.com/office/drawing/2014/main" id="{E5B6B8E5-EBCA-0CD8-B35B-C022287093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766" y="956603"/>
            <a:ext cx="5194851" cy="5220359"/>
          </a:xfrm>
        </p:spPr>
      </p:pic>
      <p:sp>
        <p:nvSpPr>
          <p:cNvPr id="4" name="Slide Number Placeholder 3">
            <a:extLst>
              <a:ext uri="{FF2B5EF4-FFF2-40B4-BE49-F238E27FC236}">
                <a16:creationId xmlns:a16="http://schemas.microsoft.com/office/drawing/2014/main" id="{DB3595A2-DEC0-8D18-95E9-894E79CF132D}"/>
              </a:ext>
            </a:extLst>
          </p:cNvPr>
          <p:cNvSpPr>
            <a:spLocks noGrp="1"/>
          </p:cNvSpPr>
          <p:nvPr>
            <p:ph type="sldNum" sz="quarter" idx="12"/>
          </p:nvPr>
        </p:nvSpPr>
        <p:spPr/>
        <p:txBody>
          <a:bodyPr/>
          <a:lstStyle/>
          <a:p>
            <a:fld id="{6B8299A8-ECB5-4C93-9846-A5E2DB9462F4}" type="slidenum">
              <a:rPr lang="en-US" smtClean="0"/>
              <a:t>36</a:t>
            </a:fld>
            <a:endParaRPr lang="en-US"/>
          </a:p>
        </p:txBody>
      </p:sp>
      <p:pic>
        <p:nvPicPr>
          <p:cNvPr id="11" name="Picture 10">
            <a:extLst>
              <a:ext uri="{FF2B5EF4-FFF2-40B4-BE49-F238E27FC236}">
                <a16:creationId xmlns:a16="http://schemas.microsoft.com/office/drawing/2014/main" id="{0EBCC471-6299-B4FF-C8F5-4D113B36D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149" y="956603"/>
            <a:ext cx="6626086" cy="4291258"/>
          </a:xfrm>
          <a:prstGeom prst="rect">
            <a:avLst/>
          </a:prstGeom>
        </p:spPr>
      </p:pic>
      <p:sp>
        <p:nvSpPr>
          <p:cNvPr id="12" name="TextBox 11">
            <a:extLst>
              <a:ext uri="{FF2B5EF4-FFF2-40B4-BE49-F238E27FC236}">
                <a16:creationId xmlns:a16="http://schemas.microsoft.com/office/drawing/2014/main" id="{F90F0CEC-7D30-6385-476E-BEFAC2B2D95B}"/>
              </a:ext>
            </a:extLst>
          </p:cNvPr>
          <p:cNvSpPr txBox="1"/>
          <p:nvPr/>
        </p:nvSpPr>
        <p:spPr>
          <a:xfrm>
            <a:off x="6372665" y="5908431"/>
            <a:ext cx="4934236" cy="369332"/>
          </a:xfrm>
          <a:prstGeom prst="rect">
            <a:avLst/>
          </a:prstGeom>
          <a:noFill/>
        </p:spPr>
        <p:txBody>
          <a:bodyPr wrap="none" rtlCol="0">
            <a:spAutoFit/>
          </a:bodyPr>
          <a:lstStyle/>
          <a:p>
            <a:r>
              <a:rPr lang="en-US" dirty="0"/>
              <a:t>Pictures taken by Richard Seifman, 02 March 2025 </a:t>
            </a:r>
          </a:p>
        </p:txBody>
      </p:sp>
    </p:spTree>
    <p:extLst>
      <p:ext uri="{BB962C8B-B14F-4D97-AF65-F5344CB8AC3E}">
        <p14:creationId xmlns:p14="http://schemas.microsoft.com/office/powerpoint/2010/main" val="2207349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AECBF-D095-A5C0-98E0-651846D6E7A2}"/>
              </a:ext>
            </a:extLst>
          </p:cNvPr>
          <p:cNvSpPr>
            <a:spLocks noGrp="1"/>
          </p:cNvSpPr>
          <p:nvPr>
            <p:ph type="title"/>
          </p:nvPr>
        </p:nvSpPr>
        <p:spPr>
          <a:xfrm>
            <a:off x="828822" y="681038"/>
            <a:ext cx="10515600" cy="3390949"/>
          </a:xfrm>
        </p:spPr>
        <p:txBody>
          <a:bodyPr/>
          <a:lstStyle/>
          <a:p>
            <a:r>
              <a:rPr lang="en-US" b="1" i="1" u="sng" dirty="0">
                <a:solidFill>
                  <a:schemeClr val="accent1"/>
                </a:solidFill>
              </a:rPr>
              <a:t>Attachments and References</a:t>
            </a:r>
          </a:p>
        </p:txBody>
      </p:sp>
      <p:sp>
        <p:nvSpPr>
          <p:cNvPr id="4" name="Slide Number Placeholder 3">
            <a:extLst>
              <a:ext uri="{FF2B5EF4-FFF2-40B4-BE49-F238E27FC236}">
                <a16:creationId xmlns:a16="http://schemas.microsoft.com/office/drawing/2014/main" id="{0233D718-1ADB-F7E5-8F0C-DF58C6C82D03}"/>
              </a:ext>
            </a:extLst>
          </p:cNvPr>
          <p:cNvSpPr>
            <a:spLocks noGrp="1"/>
          </p:cNvSpPr>
          <p:nvPr>
            <p:ph type="sldNum" sz="quarter" idx="12"/>
          </p:nvPr>
        </p:nvSpPr>
        <p:spPr/>
        <p:txBody>
          <a:bodyPr/>
          <a:lstStyle/>
          <a:p>
            <a:fld id="{6B8299A8-ECB5-4C93-9846-A5E2DB9462F4}" type="slidenum">
              <a:rPr lang="en-US" smtClean="0"/>
              <a:t>37</a:t>
            </a:fld>
            <a:endParaRPr lang="en-US"/>
          </a:p>
        </p:txBody>
      </p:sp>
      <p:pic>
        <p:nvPicPr>
          <p:cNvPr id="5" name="Picture 4">
            <a:extLst>
              <a:ext uri="{FF2B5EF4-FFF2-40B4-BE49-F238E27FC236}">
                <a16:creationId xmlns:a16="http://schemas.microsoft.com/office/drawing/2014/main" id="{FB8719E8-914C-18D5-3FB1-CF33A29AE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 y="-6"/>
            <a:ext cx="1317375" cy="1122763"/>
          </a:xfrm>
          <a:prstGeom prst="rect">
            <a:avLst/>
          </a:prstGeom>
        </p:spPr>
      </p:pic>
      <p:pic>
        <p:nvPicPr>
          <p:cNvPr id="6" name="Picture 5">
            <a:extLst>
              <a:ext uri="{FF2B5EF4-FFF2-40B4-BE49-F238E27FC236}">
                <a16:creationId xmlns:a16="http://schemas.microsoft.com/office/drawing/2014/main" id="{B9058426-C4FB-ECFA-5C13-8EE66AD1F9C0}"/>
              </a:ext>
            </a:extLst>
          </p:cNvPr>
          <p:cNvPicPr>
            <a:picLocks noChangeAspect="1"/>
          </p:cNvPicPr>
          <p:nvPr/>
        </p:nvPicPr>
        <p:blipFill>
          <a:blip r:embed="rId3"/>
          <a:stretch>
            <a:fillRect/>
          </a:stretch>
        </p:blipFill>
        <p:spPr>
          <a:xfrm flipH="1">
            <a:off x="10874325" y="0"/>
            <a:ext cx="1317674" cy="1122763"/>
          </a:xfrm>
          <a:prstGeom prst="rect">
            <a:avLst/>
          </a:prstGeom>
        </p:spPr>
      </p:pic>
    </p:spTree>
    <p:extLst>
      <p:ext uri="{BB962C8B-B14F-4D97-AF65-F5344CB8AC3E}">
        <p14:creationId xmlns:p14="http://schemas.microsoft.com/office/powerpoint/2010/main" val="42727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1D2B-605B-F8B5-14E7-9AC4E7988392}"/>
              </a:ext>
            </a:extLst>
          </p:cNvPr>
          <p:cNvSpPr>
            <a:spLocks noGrp="1"/>
          </p:cNvSpPr>
          <p:nvPr>
            <p:ph type="title"/>
          </p:nvPr>
        </p:nvSpPr>
        <p:spPr>
          <a:xfrm>
            <a:off x="838200" y="0"/>
            <a:ext cx="10515600" cy="821838"/>
          </a:xfrm>
        </p:spPr>
        <p:txBody>
          <a:bodyPr>
            <a:normAutofit/>
          </a:bodyPr>
          <a:lstStyle/>
          <a:p>
            <a:pPr algn="ctr"/>
            <a:r>
              <a:rPr lang="en-US" sz="2800" b="1" dirty="0"/>
              <a:t>Explanatory Note – MNPs and the immune system </a:t>
            </a:r>
            <a:r>
              <a:rPr lang="en-US" sz="1800" b="1" i="1" dirty="0">
                <a:solidFill>
                  <a:schemeClr val="accent1"/>
                </a:solidFill>
              </a:rPr>
              <a:t>(20)</a:t>
            </a:r>
          </a:p>
        </p:txBody>
      </p:sp>
      <p:sp>
        <p:nvSpPr>
          <p:cNvPr id="3" name="Content Placeholder 2">
            <a:extLst>
              <a:ext uri="{FF2B5EF4-FFF2-40B4-BE49-F238E27FC236}">
                <a16:creationId xmlns:a16="http://schemas.microsoft.com/office/drawing/2014/main" id="{44885F0B-6E9F-2999-D7B8-4ABAE779B2D3}"/>
              </a:ext>
            </a:extLst>
          </p:cNvPr>
          <p:cNvSpPr>
            <a:spLocks noGrp="1"/>
          </p:cNvSpPr>
          <p:nvPr>
            <p:ph idx="1"/>
          </p:nvPr>
        </p:nvSpPr>
        <p:spPr>
          <a:xfrm>
            <a:off x="393895" y="703385"/>
            <a:ext cx="11798104" cy="6386731"/>
          </a:xfrm>
        </p:spPr>
        <p:txBody>
          <a:bodyPr>
            <a:noAutofit/>
          </a:bodyPr>
          <a:lstStyle/>
          <a:p>
            <a:pPr marL="0" indent="0" algn="l" fontAlgn="ctr">
              <a:lnSpc>
                <a:spcPct val="100000"/>
              </a:lnSpc>
              <a:spcBef>
                <a:spcPts val="0"/>
              </a:spcBef>
              <a:buNone/>
            </a:pPr>
            <a:r>
              <a:rPr lang="en-US" sz="2200" b="0" i="0" dirty="0">
                <a:solidFill>
                  <a:srgbClr val="001D35"/>
                </a:solidFill>
                <a:effectLst/>
                <a:latin typeface="Google Sans"/>
              </a:rPr>
              <a:t>The immune system can react to microplastics, but often does so weakly due to their unique small size, inert nature, and lack of recognizable molecular patterns, making it difficult for immune cells to identify and  target them, leading to a muted response</a:t>
            </a:r>
            <a:r>
              <a:rPr lang="en-US" sz="2200" dirty="0">
                <a:solidFill>
                  <a:srgbClr val="001D35"/>
                </a:solidFill>
                <a:latin typeface="Google Sans"/>
              </a:rPr>
              <a:t>. </a:t>
            </a:r>
            <a:r>
              <a:rPr lang="en-US" sz="2200" b="0" i="0" dirty="0">
                <a:solidFill>
                  <a:srgbClr val="001D35"/>
                </a:solidFill>
                <a:effectLst/>
                <a:latin typeface="Google Sans"/>
              </a:rPr>
              <a:t>MNPs can disrupt immune function </a:t>
            </a:r>
            <a:r>
              <a:rPr lang="en-US" sz="2200" dirty="0">
                <a:solidFill>
                  <a:srgbClr val="001D35"/>
                </a:solidFill>
                <a:latin typeface="Google Sans"/>
              </a:rPr>
              <a:t>through </a:t>
            </a:r>
            <a:r>
              <a:rPr lang="en-US" sz="2200" b="0" i="0" dirty="0">
                <a:solidFill>
                  <a:srgbClr val="001D35"/>
                </a:solidFill>
                <a:effectLst/>
                <a:latin typeface="Google Sans"/>
              </a:rPr>
              <a:t>the extracellular matrix and hindering signaling pathways, causing inflammation and </a:t>
            </a:r>
            <a:r>
              <a:rPr lang="en-US" sz="2200" dirty="0">
                <a:solidFill>
                  <a:srgbClr val="001D35"/>
                </a:solidFill>
                <a:latin typeface="Google Sans"/>
              </a:rPr>
              <a:t>disabling </a:t>
            </a:r>
            <a:r>
              <a:rPr lang="en-US" sz="2200" b="0" i="0" dirty="0">
                <a:solidFill>
                  <a:srgbClr val="001D35"/>
                </a:solidFill>
                <a:effectLst/>
                <a:latin typeface="Google Sans"/>
              </a:rPr>
              <a:t>immune cells. </a:t>
            </a:r>
          </a:p>
          <a:p>
            <a:pPr marL="0" indent="0" algn="l" fontAlgn="ctr">
              <a:lnSpc>
                <a:spcPct val="100000"/>
              </a:lnSpc>
              <a:spcBef>
                <a:spcPts val="0"/>
              </a:spcBef>
              <a:buNone/>
            </a:pPr>
            <a:endParaRPr lang="en-US" sz="800" dirty="0">
              <a:solidFill>
                <a:srgbClr val="001D35"/>
              </a:solidFill>
              <a:latin typeface="Google Sans"/>
            </a:endParaRPr>
          </a:p>
          <a:p>
            <a:pPr marL="0" indent="0" algn="l" fontAlgn="ctr">
              <a:lnSpc>
                <a:spcPct val="100000"/>
              </a:lnSpc>
              <a:spcBef>
                <a:spcPts val="0"/>
              </a:spcBef>
              <a:buNone/>
            </a:pPr>
            <a:r>
              <a:rPr lang="en-US" sz="2400" b="0" i="0" dirty="0">
                <a:solidFill>
                  <a:srgbClr val="001D35"/>
                </a:solidFill>
                <a:effectLst/>
                <a:latin typeface="Google Sans"/>
              </a:rPr>
              <a:t>Key points about MNPs and the immune system:</a:t>
            </a:r>
          </a:p>
          <a:p>
            <a:pPr algn="l">
              <a:spcBef>
                <a:spcPts val="750"/>
              </a:spcBef>
              <a:spcAft>
                <a:spcPts val="600"/>
              </a:spcAft>
              <a:buFont typeface="Arial" panose="020B0604020202020204" pitchFamily="34" charset="0"/>
              <a:buChar char="•"/>
            </a:pPr>
            <a:r>
              <a:rPr lang="en-US" sz="2200" b="1" i="0" dirty="0">
                <a:solidFill>
                  <a:srgbClr val="001D35"/>
                </a:solidFill>
                <a:effectLst/>
                <a:latin typeface="Google Sans"/>
              </a:rPr>
              <a:t>Difficult to recognize:</a:t>
            </a:r>
            <a:r>
              <a:rPr lang="en-US" sz="2200" dirty="0">
                <a:solidFill>
                  <a:srgbClr val="001D35"/>
                </a:solidFill>
                <a:latin typeface="Google Sans"/>
              </a:rPr>
              <a:t>  u</a:t>
            </a:r>
            <a:r>
              <a:rPr lang="en-US" sz="2200" b="0" i="0" dirty="0">
                <a:solidFill>
                  <a:srgbClr val="001D35"/>
                </a:solidFill>
                <a:effectLst/>
                <a:latin typeface="Google Sans"/>
              </a:rPr>
              <a:t>nlike bacteria or viruses, microplastics lack the necessary molecular markers that trigger an immune response from immune cells like macrophages. </a:t>
            </a:r>
          </a:p>
          <a:p>
            <a:pPr algn="l">
              <a:spcBef>
                <a:spcPts val="750"/>
              </a:spcBef>
              <a:spcAft>
                <a:spcPts val="600"/>
              </a:spcAft>
              <a:buFont typeface="Arial" panose="020B0604020202020204" pitchFamily="34" charset="0"/>
              <a:buChar char="•"/>
            </a:pPr>
            <a:r>
              <a:rPr lang="en-US" sz="2200" b="1" i="0" dirty="0">
                <a:solidFill>
                  <a:srgbClr val="001D35"/>
                </a:solidFill>
                <a:effectLst/>
                <a:latin typeface="Google Sans"/>
              </a:rPr>
              <a:t>Size and shape: </a:t>
            </a:r>
            <a:r>
              <a:rPr lang="en-US" sz="2200" dirty="0">
                <a:solidFill>
                  <a:srgbClr val="001D35"/>
                </a:solidFill>
                <a:latin typeface="Google Sans"/>
              </a:rPr>
              <a:t>t</a:t>
            </a:r>
            <a:r>
              <a:rPr lang="en-US" sz="2200" b="0" i="0" dirty="0">
                <a:solidFill>
                  <a:srgbClr val="001D35"/>
                </a:solidFill>
                <a:effectLst/>
                <a:latin typeface="Google Sans"/>
              </a:rPr>
              <a:t>he small size of microplastics prevents efficient phagocytosis (engulfing) by immune cells, limiting their ability to clear them from the body. </a:t>
            </a:r>
          </a:p>
          <a:p>
            <a:pPr algn="l">
              <a:spcBef>
                <a:spcPts val="750"/>
              </a:spcBef>
              <a:spcAft>
                <a:spcPts val="600"/>
              </a:spcAft>
              <a:buFont typeface="Arial" panose="020B0604020202020204" pitchFamily="34" charset="0"/>
              <a:buChar char="•"/>
            </a:pPr>
            <a:r>
              <a:rPr lang="en-US" sz="2200" b="1" i="0" dirty="0">
                <a:solidFill>
                  <a:srgbClr val="001D35"/>
                </a:solidFill>
                <a:effectLst/>
                <a:latin typeface="Google Sans"/>
              </a:rPr>
              <a:t>Accumulation in tissues:</a:t>
            </a:r>
            <a:r>
              <a:rPr lang="en-US" sz="2200" dirty="0">
                <a:solidFill>
                  <a:srgbClr val="001D35"/>
                </a:solidFill>
                <a:latin typeface="Google Sans"/>
              </a:rPr>
              <a:t> </a:t>
            </a:r>
            <a:r>
              <a:rPr lang="en-US" sz="2200" b="0" i="0" dirty="0">
                <a:solidFill>
                  <a:srgbClr val="001D35"/>
                </a:solidFill>
                <a:effectLst/>
                <a:latin typeface="Google Sans"/>
              </a:rPr>
              <a:t>MNPs can accumulate in tissue. including the lungs and digestive tract, where they may disrupt cellular function and </a:t>
            </a:r>
            <a:r>
              <a:rPr lang="en-US" sz="2200" dirty="0">
                <a:solidFill>
                  <a:srgbClr val="001D35"/>
                </a:solidFill>
                <a:latin typeface="Google Sans"/>
              </a:rPr>
              <a:t>can</a:t>
            </a:r>
            <a:r>
              <a:rPr lang="en-US" sz="2200" b="0" i="0" dirty="0">
                <a:solidFill>
                  <a:srgbClr val="001D35"/>
                </a:solidFill>
                <a:effectLst/>
                <a:latin typeface="Google Sans"/>
              </a:rPr>
              <a:t> interfere with immune responses. </a:t>
            </a:r>
          </a:p>
          <a:p>
            <a:pPr algn="l">
              <a:spcBef>
                <a:spcPts val="750"/>
              </a:spcBef>
              <a:spcAft>
                <a:spcPts val="600"/>
              </a:spcAft>
              <a:buFont typeface="Arial" panose="020B0604020202020204" pitchFamily="34" charset="0"/>
              <a:buChar char="•"/>
            </a:pPr>
            <a:r>
              <a:rPr lang="en-US" sz="2200" b="1" i="0" dirty="0">
                <a:solidFill>
                  <a:srgbClr val="001D35"/>
                </a:solidFill>
                <a:effectLst/>
                <a:latin typeface="Google Sans"/>
              </a:rPr>
              <a:t>Potential for inflammation: </a:t>
            </a:r>
            <a:r>
              <a:rPr lang="en-US" sz="2200" b="0" i="0" dirty="0">
                <a:solidFill>
                  <a:srgbClr val="001D35"/>
                </a:solidFill>
                <a:effectLst/>
                <a:latin typeface="Google Sans"/>
              </a:rPr>
              <a:t>some studies suggest that </a:t>
            </a:r>
            <a:r>
              <a:rPr lang="en-US" sz="2200" dirty="0">
                <a:solidFill>
                  <a:srgbClr val="001D35"/>
                </a:solidFill>
                <a:latin typeface="Google Sans"/>
              </a:rPr>
              <a:t>MNPs</a:t>
            </a:r>
            <a:r>
              <a:rPr lang="en-US" sz="2200" b="0" i="0" dirty="0">
                <a:solidFill>
                  <a:srgbClr val="001D35"/>
                </a:solidFill>
                <a:effectLst/>
                <a:latin typeface="Google Sans"/>
              </a:rPr>
              <a:t> may trigger low-grade inflammatory responses due to their presence and interaction with immune cells. </a:t>
            </a:r>
          </a:p>
          <a:p>
            <a:pPr algn="l">
              <a:spcBef>
                <a:spcPts val="750"/>
              </a:spcBef>
              <a:spcAft>
                <a:spcPts val="1500"/>
              </a:spcAft>
              <a:buFont typeface="Arial" panose="020B0604020202020204" pitchFamily="34" charset="0"/>
              <a:buChar char="•"/>
            </a:pPr>
            <a:r>
              <a:rPr lang="en-US" sz="2200" b="1" i="0" dirty="0">
                <a:solidFill>
                  <a:srgbClr val="001D35"/>
                </a:solidFill>
                <a:effectLst/>
                <a:latin typeface="Google Sans"/>
              </a:rPr>
              <a:t>Impact on immune cell function:</a:t>
            </a:r>
            <a:r>
              <a:rPr lang="en-US" sz="2200" dirty="0">
                <a:solidFill>
                  <a:srgbClr val="001D35"/>
                </a:solidFill>
                <a:latin typeface="Google Sans"/>
              </a:rPr>
              <a:t> MNPs</a:t>
            </a:r>
            <a:r>
              <a:rPr lang="en-US" sz="2200" b="0" i="0" dirty="0">
                <a:solidFill>
                  <a:srgbClr val="001D35"/>
                </a:solidFill>
                <a:effectLst/>
                <a:latin typeface="Google Sans"/>
              </a:rPr>
              <a:t> can disrupt the signaling pathways within immune cells, potentially impairing their ability to respond effectively to pathogens. </a:t>
            </a:r>
          </a:p>
        </p:txBody>
      </p:sp>
      <p:sp>
        <p:nvSpPr>
          <p:cNvPr id="4" name="Slide Number Placeholder 3">
            <a:extLst>
              <a:ext uri="{FF2B5EF4-FFF2-40B4-BE49-F238E27FC236}">
                <a16:creationId xmlns:a16="http://schemas.microsoft.com/office/drawing/2014/main" id="{A7148016-5922-76A2-D4FB-14F8E0DF5C8E}"/>
              </a:ext>
            </a:extLst>
          </p:cNvPr>
          <p:cNvSpPr>
            <a:spLocks noGrp="1"/>
          </p:cNvSpPr>
          <p:nvPr>
            <p:ph type="sldNum" sz="quarter" idx="12"/>
          </p:nvPr>
        </p:nvSpPr>
        <p:spPr/>
        <p:txBody>
          <a:bodyPr/>
          <a:lstStyle/>
          <a:p>
            <a:fld id="{6B8299A8-ECB5-4C93-9846-A5E2DB9462F4}" type="slidenum">
              <a:rPr lang="en-US" smtClean="0"/>
              <a:t>38</a:t>
            </a:fld>
            <a:endParaRPr lang="en-US"/>
          </a:p>
        </p:txBody>
      </p:sp>
      <p:pic>
        <p:nvPicPr>
          <p:cNvPr id="5" name="Picture 4">
            <a:extLst>
              <a:ext uri="{FF2B5EF4-FFF2-40B4-BE49-F238E27FC236}">
                <a16:creationId xmlns:a16="http://schemas.microsoft.com/office/drawing/2014/main" id="{A56D355B-FE03-2CB5-BFD6-90596AB54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38199" cy="714374"/>
          </a:xfrm>
          <a:prstGeom prst="rect">
            <a:avLst/>
          </a:prstGeom>
        </p:spPr>
      </p:pic>
    </p:spTree>
    <p:extLst>
      <p:ext uri="{BB962C8B-B14F-4D97-AF65-F5344CB8AC3E}">
        <p14:creationId xmlns:p14="http://schemas.microsoft.com/office/powerpoint/2010/main" val="4258285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BDBE0-952B-5A50-5A2A-C7BF42D05FFF}"/>
              </a:ext>
            </a:extLst>
          </p:cNvPr>
          <p:cNvSpPr>
            <a:spLocks noGrp="1"/>
          </p:cNvSpPr>
          <p:nvPr>
            <p:ph type="title"/>
          </p:nvPr>
        </p:nvSpPr>
        <p:spPr>
          <a:xfrm>
            <a:off x="1676399" y="391801"/>
            <a:ext cx="10515600" cy="788153"/>
          </a:xfrm>
        </p:spPr>
        <p:txBody>
          <a:bodyPr/>
          <a:lstStyle/>
          <a:p>
            <a:r>
              <a:rPr lang="en-US" dirty="0"/>
              <a:t> </a:t>
            </a:r>
            <a:r>
              <a:rPr lang="en-US" sz="4400" b="1" dirty="0"/>
              <a:t>References </a:t>
            </a:r>
            <a:r>
              <a:rPr lang="en-US" sz="3600" b="1" dirty="0"/>
              <a:t>(1)</a:t>
            </a:r>
            <a:endParaRPr lang="en-US" sz="3600" dirty="0"/>
          </a:p>
        </p:txBody>
      </p:sp>
      <p:sp>
        <p:nvSpPr>
          <p:cNvPr id="4" name="Rectangle 1">
            <a:extLst>
              <a:ext uri="{FF2B5EF4-FFF2-40B4-BE49-F238E27FC236}">
                <a16:creationId xmlns:a16="http://schemas.microsoft.com/office/drawing/2014/main" id="{21E35F7C-4E7E-706A-8F66-9827B18BA021}"/>
              </a:ext>
            </a:extLst>
          </p:cNvPr>
          <p:cNvSpPr>
            <a:spLocks noGrp="1" noChangeArrowheads="1"/>
          </p:cNvSpPr>
          <p:nvPr>
            <p:ph idx="1"/>
          </p:nvPr>
        </p:nvSpPr>
        <p:spPr bwMode="auto">
          <a:xfrm>
            <a:off x="838200" y="3816628"/>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5" name="TextBox 4">
            <a:extLst>
              <a:ext uri="{FF2B5EF4-FFF2-40B4-BE49-F238E27FC236}">
                <a16:creationId xmlns:a16="http://schemas.microsoft.com/office/drawing/2014/main" id="{753F6DE0-55CF-2E1B-0250-DDB238B0C79F}"/>
              </a:ext>
            </a:extLst>
          </p:cNvPr>
          <p:cNvSpPr txBox="1"/>
          <p:nvPr/>
        </p:nvSpPr>
        <p:spPr>
          <a:xfrm>
            <a:off x="225287" y="1268366"/>
            <a:ext cx="11834191" cy="5632311"/>
          </a:xfrm>
          <a:prstGeom prst="rect">
            <a:avLst/>
          </a:prstGeom>
          <a:noFill/>
        </p:spPr>
        <p:txBody>
          <a:bodyPr wrap="square" rtlCol="0">
            <a:spAutoFit/>
          </a:bodyPr>
          <a:lstStyle/>
          <a:p>
            <a:pPr marL="342900" indent="-342900">
              <a:buAutoNum type="arabicPeriod"/>
            </a:pPr>
            <a:r>
              <a:rPr lang="en-US" dirty="0"/>
              <a:t>R.R.E. </a:t>
            </a:r>
            <a:r>
              <a:rPr lang="en-US" dirty="0" err="1"/>
              <a:t>Dassen</a:t>
            </a:r>
            <a:r>
              <a:rPr lang="en-US" dirty="0"/>
              <a:t>, S. </a:t>
            </a:r>
            <a:r>
              <a:rPr lang="en-US" dirty="0" err="1"/>
              <a:t>Pelders</a:t>
            </a:r>
            <a:r>
              <a:rPr lang="en-US" dirty="0"/>
              <a:t>, et al.,, The effect of attendance in the Dutch breast cancer screening program on breast tumor characteristics among migrant women</a:t>
            </a:r>
            <a:r>
              <a:rPr lang="en-US" i="1" dirty="0"/>
              <a:t>, The Breast</a:t>
            </a:r>
            <a:r>
              <a:rPr lang="en-US" dirty="0"/>
              <a:t>, Volume 69,  June 2023, pages 290 – 298 (slide 12)</a:t>
            </a:r>
          </a:p>
          <a:p>
            <a:pPr marL="342900" indent="-342900">
              <a:buAutoNum type="arabicPeriod"/>
            </a:pPr>
            <a:r>
              <a:rPr lang="en-US" dirty="0"/>
              <a:t>Michael Marshall, Biochemistry – the Study of  the chemicals that make up life, </a:t>
            </a:r>
            <a:r>
              <a:rPr lang="en-US" i="1" dirty="0"/>
              <a:t>New Scientist</a:t>
            </a:r>
            <a:r>
              <a:rPr lang="en-US" dirty="0"/>
              <a:t>, 31 Jan 2025, </a:t>
            </a:r>
            <a:r>
              <a:rPr lang="en-US" dirty="0">
                <a:hlinkClick r:id="rId2"/>
              </a:rPr>
              <a:t>https://www.newscientist.com/definition/biochemistry/</a:t>
            </a:r>
            <a:r>
              <a:rPr lang="en-US" dirty="0"/>
              <a:t>  (icon on upper left corner of each slide)</a:t>
            </a:r>
          </a:p>
          <a:p>
            <a:pPr marL="342900" indent="-342900">
              <a:buAutoNum type="arabicPeriod"/>
            </a:pPr>
            <a:r>
              <a:rPr lang="en-US" dirty="0"/>
              <a:t>Eric Topol, The Microplastics Concerns Elevate – to the Brain, </a:t>
            </a:r>
            <a:r>
              <a:rPr lang="en-US" i="1" dirty="0"/>
              <a:t>Ground Truths</a:t>
            </a:r>
            <a:r>
              <a:rPr lang="en-US" dirty="0"/>
              <a:t>, 03 </a:t>
            </a:r>
            <a:r>
              <a:rPr lang="en-US" dirty="0" err="1"/>
              <a:t>Febr</a:t>
            </a:r>
            <a:r>
              <a:rPr lang="en-US" dirty="0"/>
              <a:t> 2025</a:t>
            </a:r>
          </a:p>
          <a:p>
            <a:pPr marL="342900" indent="-342900">
              <a:buAutoNum type="arabicPeriod"/>
            </a:pPr>
            <a:r>
              <a:rPr lang="en-US" dirty="0"/>
              <a:t>OECD – Global Plastic Outlook, Policy Scenarios to 2060, Paris 2022</a:t>
            </a:r>
          </a:p>
          <a:p>
            <a:pPr marL="342900" indent="-342900">
              <a:buFontTx/>
              <a:buAutoNum type="arabicPeriod"/>
            </a:pPr>
            <a:r>
              <a:rPr lang="en-US" sz="1800" dirty="0"/>
              <a:t>Bleyer, A., Were Our Estimates of Overdiagnosis With Mammography Screening in the United States "Based on Faulty Science"?</a:t>
            </a:r>
            <a:r>
              <a:rPr lang="en-US" sz="1800" i="1" dirty="0"/>
              <a:t>, The Oncologist,</a:t>
            </a:r>
            <a:r>
              <a:rPr lang="en-US" sz="1800" dirty="0"/>
              <a:t> 19 (2), 2014, 113-126</a:t>
            </a:r>
          </a:p>
          <a:p>
            <a:pPr marL="342900" indent="-342900">
              <a:buFontTx/>
              <a:buAutoNum type="arabicPeriod"/>
            </a:pPr>
            <a:r>
              <a:rPr lang="en-US" dirty="0"/>
              <a:t>Xiang, X., Chen, X. et al,</a:t>
            </a:r>
            <a:r>
              <a:rPr lang="en-US" b="1" dirty="0"/>
              <a:t> </a:t>
            </a:r>
            <a:r>
              <a:rPr lang="en-US" dirty="0"/>
              <a:t>Pancreatic cancer challenge in 52 Asian countries: age-centric insights and the role of modifiable risk factors (1990-2019), </a:t>
            </a:r>
            <a:r>
              <a:rPr lang="en-US" i="1" dirty="0"/>
              <a:t>Frontiers in Oncology</a:t>
            </a:r>
            <a:r>
              <a:rPr lang="en-US" dirty="0"/>
              <a:t>, Vol 13, 2023,  01 Oct. 2023</a:t>
            </a:r>
          </a:p>
          <a:p>
            <a:pPr marL="342900" indent="-342900">
              <a:buFontTx/>
              <a:buAutoNum type="arabicPeriod"/>
            </a:pPr>
            <a:r>
              <a:rPr lang="en-US" dirty="0"/>
              <a:t>Martinez-Pinna, J., et al, Endocrine Disruptors in Plastics Alter </a:t>
            </a:r>
            <a:r>
              <a:rPr lang="el-GR" i="0" dirty="0">
                <a:solidFill>
                  <a:srgbClr val="1F1F1F"/>
                </a:solidFill>
                <a:effectLst/>
                <a:latin typeface="Google Sans"/>
              </a:rPr>
              <a:t>β</a:t>
            </a:r>
            <a:r>
              <a:rPr lang="en-US" dirty="0"/>
              <a:t>-cell Physiology and Increase the Risk of Diabetes Mellitus, American Journal of Physiology, Endocrinology and Metabolism, 324, 3 May 2023, 488-505 </a:t>
            </a:r>
          </a:p>
          <a:p>
            <a:pPr marL="342900" indent="-342900">
              <a:buFontTx/>
              <a:buAutoNum type="arabicPeriod"/>
            </a:pPr>
            <a:r>
              <a:rPr lang="en-US" dirty="0"/>
              <a:t>Hyung Sung, et al., Differences in cancer rates among adults born between 1920 and 1990 in the USA: an analysis of population-based cancer registry data,</a:t>
            </a:r>
            <a:r>
              <a:rPr lang="en-US" i="1" dirty="0"/>
              <a:t> The Lancet Public Health</a:t>
            </a:r>
            <a:r>
              <a:rPr lang="en-US" dirty="0"/>
              <a:t>, Vol.9, Issue 8, August 2024, p. e583-e593</a:t>
            </a:r>
          </a:p>
          <a:p>
            <a:pPr marL="342900" indent="-342900">
              <a:buFontTx/>
              <a:buAutoNum type="arabicPeriod"/>
            </a:pPr>
            <a:r>
              <a:rPr lang="en-US" dirty="0"/>
              <a:t>Raffaele </a:t>
            </a:r>
            <a:r>
              <a:rPr lang="en-US" dirty="0" err="1"/>
              <a:t>Marfella</a:t>
            </a:r>
            <a:r>
              <a:rPr lang="en-US" dirty="0"/>
              <a:t>, et al., Microplastics and </a:t>
            </a:r>
            <a:r>
              <a:rPr lang="en-US" dirty="0" err="1"/>
              <a:t>Nanoplastics</a:t>
            </a:r>
            <a:r>
              <a:rPr lang="en-US" dirty="0"/>
              <a:t> in </a:t>
            </a:r>
            <a:r>
              <a:rPr lang="en-US" dirty="0" err="1"/>
              <a:t>Atheromas</a:t>
            </a:r>
            <a:r>
              <a:rPr lang="en-US" dirty="0"/>
              <a:t> and Cardiovascular Events, New England Journal of Medicine, March 06, 2024, Vol. 390, p.900-910</a:t>
            </a:r>
          </a:p>
          <a:p>
            <a:pPr marL="342900" indent="-342900">
              <a:buFontTx/>
              <a:buAutoNum type="arabicPeriod"/>
            </a:pPr>
            <a:r>
              <a:rPr lang="en-US" sz="1800" b="0" i="0" u="none" strike="noStrike" baseline="0" dirty="0">
                <a:solidFill>
                  <a:srgbClr val="000000"/>
                </a:solidFill>
              </a:rPr>
              <a:t>Pires da Mata Costa L, Deborah Vas de Miranda DM, Couto de Oliveira AC et al. Capture and Reuse of Carbon Dioxide (CO2) for a Plastics Circular Economy: A Review, in </a:t>
            </a:r>
            <a:r>
              <a:rPr lang="en-US" sz="1800" b="0" i="1" u="none" strike="noStrike" baseline="0" dirty="0">
                <a:solidFill>
                  <a:srgbClr val="000000"/>
                </a:solidFill>
              </a:rPr>
              <a:t>Processes</a:t>
            </a:r>
            <a:r>
              <a:rPr lang="en-US" sz="1800" b="0" i="0" u="none" strike="noStrike" baseline="0" dirty="0">
                <a:solidFill>
                  <a:srgbClr val="000000"/>
                </a:solidFill>
              </a:rPr>
              <a:t>, 2021, 9, 75, and Charted AP. </a:t>
            </a:r>
          </a:p>
          <a:p>
            <a:pPr marL="342900" indent="-342900">
              <a:buFontTx/>
              <a:buAutoNum type="arabicPeriod"/>
            </a:pPr>
            <a:r>
              <a:rPr lang="en-US" sz="1800" b="0" i="0" u="none" strike="noStrike" baseline="0" dirty="0">
                <a:solidFill>
                  <a:srgbClr val="000000"/>
                </a:solidFill>
              </a:rPr>
              <a:t>The Global Decline of Fertility Rates, </a:t>
            </a:r>
            <a:r>
              <a:rPr lang="en-US" sz="1800" b="0" i="1" u="none" strike="noStrike" baseline="0" dirty="0">
                <a:solidFill>
                  <a:srgbClr val="000000"/>
                </a:solidFill>
              </a:rPr>
              <a:t>Demographics</a:t>
            </a:r>
            <a:r>
              <a:rPr lang="en-US" sz="1800" b="0" i="0" u="none" strike="noStrike" baseline="0" dirty="0">
                <a:solidFill>
                  <a:srgbClr val="000000"/>
                </a:solidFill>
              </a:rPr>
              <a:t>, June 10, 2022, </a:t>
            </a:r>
            <a:r>
              <a:rPr lang="en-US" sz="1800" b="0" i="0" u="none" strike="noStrike" baseline="0" dirty="0">
                <a:solidFill>
                  <a:srgbClr val="0000FF"/>
                </a:solidFill>
              </a:rPr>
              <a:t>https://www.visualcapitalist.com/cp/charted-the-global-decline-of-fertility-rates/ </a:t>
            </a:r>
            <a:r>
              <a:rPr lang="en-US" dirty="0"/>
              <a:t>   </a:t>
            </a:r>
          </a:p>
        </p:txBody>
      </p:sp>
      <p:sp>
        <p:nvSpPr>
          <p:cNvPr id="6" name="Rectangle 2">
            <a:extLst>
              <a:ext uri="{FF2B5EF4-FFF2-40B4-BE49-F238E27FC236}">
                <a16:creationId xmlns:a16="http://schemas.microsoft.com/office/drawing/2014/main" id="{634F6F31-155F-930D-395E-7BA61B1823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 , , , , </a:t>
            </a:r>
          </a:p>
        </p:txBody>
      </p:sp>
      <p:sp>
        <p:nvSpPr>
          <p:cNvPr id="7" name="Rectangle 3">
            <a:extLst>
              <a:ext uri="{FF2B5EF4-FFF2-40B4-BE49-F238E27FC236}">
                <a16:creationId xmlns:a16="http://schemas.microsoft.com/office/drawing/2014/main" id="{371802C4-275E-3F92-D322-71908E8ECC32}"/>
              </a:ext>
            </a:extLst>
          </p:cNvPr>
          <p:cNvSpPr>
            <a:spLocks noChangeArrowheads="1"/>
          </p:cNvSpPr>
          <p:nvPr/>
        </p:nvSpPr>
        <p:spPr bwMode="auto">
          <a:xfrm>
            <a:off x="-2157663" y="5374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 , , , , </a:t>
            </a:r>
          </a:p>
        </p:txBody>
      </p:sp>
      <p:sp>
        <p:nvSpPr>
          <p:cNvPr id="8" name="Slide Number Placeholder 7">
            <a:extLst>
              <a:ext uri="{FF2B5EF4-FFF2-40B4-BE49-F238E27FC236}">
                <a16:creationId xmlns:a16="http://schemas.microsoft.com/office/drawing/2014/main" id="{510906E7-F19C-6E10-1DA1-72374BAE0E49}"/>
              </a:ext>
            </a:extLst>
          </p:cNvPr>
          <p:cNvSpPr>
            <a:spLocks noGrp="1"/>
          </p:cNvSpPr>
          <p:nvPr>
            <p:ph type="sldNum" sz="quarter" idx="12"/>
          </p:nvPr>
        </p:nvSpPr>
        <p:spPr/>
        <p:txBody>
          <a:bodyPr/>
          <a:lstStyle/>
          <a:p>
            <a:fld id="{6B8299A8-ECB5-4C93-9846-A5E2DB9462F4}" type="slidenum">
              <a:rPr lang="en-US" smtClean="0"/>
              <a:t>39</a:t>
            </a:fld>
            <a:endParaRPr lang="en-US"/>
          </a:p>
        </p:txBody>
      </p:sp>
      <p:pic>
        <p:nvPicPr>
          <p:cNvPr id="9" name="Picture 8">
            <a:extLst>
              <a:ext uri="{FF2B5EF4-FFF2-40B4-BE49-F238E27FC236}">
                <a16:creationId xmlns:a16="http://schemas.microsoft.com/office/drawing/2014/main" id="{C06C2505-B0C0-94CE-CD2F-576980E2C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 y="-6"/>
            <a:ext cx="1317375" cy="1122763"/>
          </a:xfrm>
          <a:prstGeom prst="rect">
            <a:avLst/>
          </a:prstGeom>
        </p:spPr>
      </p:pic>
      <p:pic>
        <p:nvPicPr>
          <p:cNvPr id="11" name="Picture 10">
            <a:extLst>
              <a:ext uri="{FF2B5EF4-FFF2-40B4-BE49-F238E27FC236}">
                <a16:creationId xmlns:a16="http://schemas.microsoft.com/office/drawing/2014/main" id="{2144A194-FEF3-2E7B-8D45-72458FDA830A}"/>
              </a:ext>
            </a:extLst>
          </p:cNvPr>
          <p:cNvPicPr>
            <a:picLocks noChangeAspect="1"/>
          </p:cNvPicPr>
          <p:nvPr/>
        </p:nvPicPr>
        <p:blipFill>
          <a:blip r:embed="rId4"/>
          <a:stretch>
            <a:fillRect/>
          </a:stretch>
        </p:blipFill>
        <p:spPr>
          <a:xfrm flipH="1">
            <a:off x="10874325" y="0"/>
            <a:ext cx="1317674" cy="1122763"/>
          </a:xfrm>
          <a:prstGeom prst="rect">
            <a:avLst/>
          </a:prstGeom>
        </p:spPr>
      </p:pic>
    </p:spTree>
    <p:extLst>
      <p:ext uri="{BB962C8B-B14F-4D97-AF65-F5344CB8AC3E}">
        <p14:creationId xmlns:p14="http://schemas.microsoft.com/office/powerpoint/2010/main" val="2697485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BDE9D-F87D-6D08-A5A5-3452F5F8DEE0}"/>
              </a:ext>
            </a:extLst>
          </p:cNvPr>
          <p:cNvSpPr>
            <a:spLocks noGrp="1"/>
          </p:cNvSpPr>
          <p:nvPr>
            <p:ph type="title"/>
          </p:nvPr>
        </p:nvSpPr>
        <p:spPr>
          <a:xfrm>
            <a:off x="838200" y="365126"/>
            <a:ext cx="10515600" cy="893832"/>
          </a:xfrm>
        </p:spPr>
        <p:txBody>
          <a:bodyPr/>
          <a:lstStyle/>
          <a:p>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References, continued </a:t>
            </a: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(2)</a:t>
            </a:r>
            <a:endParaRPr lang="en-US" dirty="0"/>
          </a:p>
        </p:txBody>
      </p:sp>
      <p:sp>
        <p:nvSpPr>
          <p:cNvPr id="3" name="Content Placeholder 2">
            <a:extLst>
              <a:ext uri="{FF2B5EF4-FFF2-40B4-BE49-F238E27FC236}">
                <a16:creationId xmlns:a16="http://schemas.microsoft.com/office/drawing/2014/main" id="{07EA050D-B7C5-B642-7D83-6FAA634034C0}"/>
              </a:ext>
            </a:extLst>
          </p:cNvPr>
          <p:cNvSpPr>
            <a:spLocks noGrp="1"/>
          </p:cNvSpPr>
          <p:nvPr>
            <p:ph idx="1"/>
          </p:nvPr>
        </p:nvSpPr>
        <p:spPr>
          <a:xfrm>
            <a:off x="437321" y="1126434"/>
            <a:ext cx="11555895" cy="5731566"/>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ea typeface="+mn-ea"/>
                <a:cs typeface="+mn-cs"/>
              </a:rPr>
              <a:t>12. </a:t>
            </a:r>
            <a:r>
              <a:rPr kumimoji="0" lang="en-US" sz="1700" b="0" i="0" u="none" strike="noStrike" kern="1200" cap="none" spc="0" normalizeH="0" baseline="0" noProof="0" dirty="0">
                <a:ln>
                  <a:noFill/>
                </a:ln>
                <a:solidFill>
                  <a:srgbClr val="000000"/>
                </a:solidFill>
                <a:effectLst/>
                <a:uLnTx/>
                <a:uFillTx/>
                <a:ea typeface="+mn-ea"/>
                <a:cs typeface="+mn-cs"/>
              </a:rPr>
              <a:t>Buchholtz K. The State of Global Fertility, </a:t>
            </a:r>
            <a:r>
              <a:rPr kumimoji="0" lang="en-US" sz="1700" b="0" i="1" u="none" strike="noStrike" kern="1200" cap="none" spc="0" normalizeH="0" baseline="0" noProof="0" dirty="0">
                <a:ln>
                  <a:noFill/>
                </a:ln>
                <a:solidFill>
                  <a:srgbClr val="000000"/>
                </a:solidFill>
                <a:effectLst/>
                <a:uLnTx/>
                <a:uFillTx/>
                <a:ea typeface="+mn-ea"/>
                <a:cs typeface="+mn-cs"/>
              </a:rPr>
              <a:t>Statista</a:t>
            </a:r>
            <a:r>
              <a:rPr kumimoji="0" lang="en-US" sz="1700" b="0" i="0" u="none" strike="noStrike" kern="1200" cap="none" spc="0" normalizeH="0" baseline="0" noProof="0" dirty="0">
                <a:ln>
                  <a:noFill/>
                </a:ln>
                <a:solidFill>
                  <a:srgbClr val="000000"/>
                </a:solidFill>
                <a:effectLst/>
                <a:uLnTx/>
                <a:uFillTx/>
                <a:ea typeface="+mn-ea"/>
                <a:cs typeface="+mn-cs"/>
              </a:rPr>
              <a:t>, Feb. 28 2024, </a:t>
            </a:r>
            <a:r>
              <a:rPr kumimoji="0" lang="en-US" sz="1700" b="0" i="0" u="none" strike="noStrike" kern="1200" cap="none" spc="0" normalizeH="0" baseline="0" noProof="0" dirty="0">
                <a:ln>
                  <a:noFill/>
                </a:ln>
                <a:solidFill>
                  <a:srgbClr val="0000FF"/>
                </a:solidFill>
                <a:effectLst/>
                <a:uLnTx/>
                <a:uFillTx/>
                <a:ea typeface="+mn-ea"/>
                <a:cs typeface="+mn-cs"/>
              </a:rPr>
              <a:t>https://www.statista.com/chart/16058/total-fertility-rate/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ea typeface="+mn-ea"/>
                <a:cs typeface="+mn-cs"/>
              </a:rPr>
              <a:t>13. </a:t>
            </a:r>
            <a:r>
              <a:rPr kumimoji="0" lang="en-US" sz="1700" b="0" i="0" u="none" strike="noStrike" kern="1200" cap="none" spc="0" normalizeH="0" baseline="0" noProof="0" dirty="0" err="1">
                <a:ln>
                  <a:noFill/>
                </a:ln>
                <a:solidFill>
                  <a:prstClr val="black"/>
                </a:solidFill>
                <a:effectLst/>
                <a:uLnTx/>
                <a:uFillTx/>
                <a:ea typeface="+mn-ea"/>
                <a:cs typeface="+mn-cs"/>
              </a:rPr>
              <a:t>Wengquing</a:t>
            </a:r>
            <a:r>
              <a:rPr kumimoji="0" lang="en-US" sz="1700" b="0" i="0" u="none" strike="noStrike" kern="1200" cap="none" spc="0" normalizeH="0" baseline="0" noProof="0" dirty="0">
                <a:ln>
                  <a:noFill/>
                </a:ln>
                <a:solidFill>
                  <a:prstClr val="black"/>
                </a:solidFill>
                <a:effectLst/>
                <a:uLnTx/>
                <a:uFillTx/>
                <a:ea typeface="+mn-ea"/>
                <a:cs typeface="+mn-cs"/>
              </a:rPr>
              <a:t> Xu, et al, Oral exposure to Polystyrene </a:t>
            </a:r>
            <a:r>
              <a:rPr kumimoji="0" lang="en-US" sz="1700" b="0" i="0" u="none" strike="noStrike" kern="1200" cap="none" spc="0" normalizeH="0" baseline="0" noProof="0" dirty="0" err="1">
                <a:ln>
                  <a:noFill/>
                </a:ln>
                <a:solidFill>
                  <a:prstClr val="black"/>
                </a:solidFill>
                <a:effectLst/>
                <a:uLnTx/>
                <a:uFillTx/>
                <a:ea typeface="+mn-ea"/>
                <a:cs typeface="+mn-cs"/>
              </a:rPr>
              <a:t>Nanoplastics</a:t>
            </a:r>
            <a:r>
              <a:rPr kumimoji="0" lang="en-US" sz="1700" b="0" i="0" u="none" strike="noStrike" kern="1200" cap="none" spc="0" normalizeH="0" baseline="0" noProof="0" dirty="0">
                <a:ln>
                  <a:noFill/>
                </a:ln>
                <a:solidFill>
                  <a:prstClr val="black"/>
                </a:solidFill>
                <a:effectLst/>
                <a:uLnTx/>
                <a:uFillTx/>
                <a:ea typeface="+mn-ea"/>
                <a:cs typeface="+mn-cs"/>
              </a:rPr>
              <a:t> reduced male fertility and even caused male infertility by inducing testicular and sperm toxicities in mice, </a:t>
            </a:r>
            <a:r>
              <a:rPr kumimoji="0" lang="en-US" sz="1700" b="0" i="1" u="none" strike="noStrike" kern="1200" cap="none" spc="0" normalizeH="0" baseline="0" noProof="0" dirty="0">
                <a:ln>
                  <a:noFill/>
                </a:ln>
                <a:solidFill>
                  <a:prstClr val="black"/>
                </a:solidFill>
                <a:effectLst/>
                <a:uLnTx/>
                <a:uFillTx/>
                <a:ea typeface="+mn-ea"/>
                <a:cs typeface="+mn-cs"/>
              </a:rPr>
              <a:t>Journal of Hazardous Materials</a:t>
            </a:r>
            <a:r>
              <a:rPr kumimoji="0" lang="en-US" sz="1700" b="0" i="0" u="none" strike="noStrike" kern="1200" cap="none" spc="0" normalizeH="0" baseline="0" noProof="0" dirty="0">
                <a:ln>
                  <a:noFill/>
                </a:ln>
                <a:solidFill>
                  <a:prstClr val="black"/>
                </a:solidFill>
                <a:effectLst/>
                <a:uLnTx/>
                <a:uFillTx/>
                <a:ea typeface="+mn-ea"/>
                <a:cs typeface="+mn-cs"/>
              </a:rPr>
              <a:t>, Vol 454, 15 Juli 2023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ea typeface="+mn-ea"/>
                <a:cs typeface="+mn-cs"/>
              </a:rPr>
              <a:t>14. Yuchong He, et al., The Reproductive and Transgenerational Toxicity of Microplastics and </a:t>
            </a:r>
            <a:r>
              <a:rPr kumimoji="0" lang="en-US" sz="1700" b="0" i="0" u="none" strike="noStrike" kern="1200" cap="none" spc="0" normalizeH="0" baseline="0" noProof="0" dirty="0" err="1">
                <a:ln>
                  <a:noFill/>
                </a:ln>
                <a:solidFill>
                  <a:prstClr val="black"/>
                </a:solidFill>
                <a:effectLst/>
                <a:uLnTx/>
                <a:uFillTx/>
                <a:ea typeface="+mn-ea"/>
                <a:cs typeface="+mn-cs"/>
              </a:rPr>
              <a:t>Nanoplastics</a:t>
            </a:r>
            <a:r>
              <a:rPr kumimoji="0" lang="en-US" sz="1700" b="0" i="0" u="none" strike="noStrike" kern="1200" cap="none" spc="0" normalizeH="0" baseline="0" noProof="0" dirty="0">
                <a:ln>
                  <a:noFill/>
                </a:ln>
                <a:solidFill>
                  <a:prstClr val="black"/>
                </a:solidFill>
                <a:effectLst/>
                <a:uLnTx/>
                <a:uFillTx/>
                <a:ea typeface="+mn-ea"/>
                <a:cs typeface="+mn-cs"/>
              </a:rPr>
              <a:t>: A Threat to Mammalian fertility in Both Sexes, </a:t>
            </a:r>
            <a:r>
              <a:rPr kumimoji="0" lang="en-US" sz="1700" b="0" i="1" u="none" strike="noStrike" kern="1200" cap="none" spc="0" normalizeH="0" baseline="0" noProof="0" dirty="0">
                <a:ln>
                  <a:noFill/>
                </a:ln>
                <a:solidFill>
                  <a:prstClr val="black"/>
                </a:solidFill>
                <a:effectLst/>
                <a:uLnTx/>
                <a:uFillTx/>
                <a:ea typeface="+mn-ea"/>
                <a:cs typeface="+mn-cs"/>
              </a:rPr>
              <a:t>Journal of Applied Toxicology</a:t>
            </a:r>
            <a:r>
              <a:rPr kumimoji="0" lang="en-US" sz="1700" b="0" i="0" u="none" strike="noStrike" kern="1200" cap="none" spc="0" normalizeH="0" baseline="0" noProof="0" dirty="0">
                <a:ln>
                  <a:noFill/>
                </a:ln>
                <a:solidFill>
                  <a:prstClr val="black"/>
                </a:solidFill>
                <a:effectLst/>
                <a:uLnTx/>
                <a:uFillTx/>
                <a:ea typeface="+mn-ea"/>
                <a:cs typeface="+mn-cs"/>
              </a:rPr>
              <a:t>, Vol.44, Issue 1, pages 66-85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ea typeface="+mn-ea"/>
                <a:cs typeface="+mn-cs"/>
              </a:rPr>
              <a:t>15. </a:t>
            </a:r>
            <a:r>
              <a:rPr kumimoji="0" lang="en-US" sz="1700" b="0" i="0" u="none" strike="noStrike" kern="1200" cap="none" spc="0" normalizeH="0" baseline="0" noProof="0" dirty="0">
                <a:ln>
                  <a:noFill/>
                </a:ln>
                <a:solidFill>
                  <a:srgbClr val="0F1111"/>
                </a:solidFill>
                <a:effectLst/>
                <a:uLnTx/>
                <a:uFillTx/>
                <a:ea typeface="+mn-ea"/>
                <a:cs typeface="+mn-cs"/>
              </a:rPr>
              <a:t> </a:t>
            </a:r>
            <a:r>
              <a:rPr kumimoji="0" lang="en-US" sz="1700" b="0" i="0" u="none" strike="noStrike" kern="1200" cap="none" spc="0" normalizeH="0" baseline="0" noProof="0" dirty="0">
                <a:ln>
                  <a:noFill/>
                </a:ln>
                <a:solidFill>
                  <a:srgbClr val="0F1111"/>
                </a:solidFill>
                <a:effectLst/>
                <a:uLnTx/>
                <a:uFillTx/>
                <a:ea typeface="+mn-ea"/>
                <a:cs typeface="+mn-cs"/>
                <a:hlinkClick r:id="rId2"/>
              </a:rPr>
              <a:t>Shanna H. Swan</a:t>
            </a:r>
            <a:r>
              <a:rPr kumimoji="0" lang="en-US" sz="1700" b="0" i="0" u="none" strike="noStrike" kern="1200" cap="none" spc="0" normalizeH="0" baseline="0" noProof="0" dirty="0">
                <a:ln>
                  <a:noFill/>
                </a:ln>
                <a:solidFill>
                  <a:srgbClr val="0F1111"/>
                </a:solidFill>
                <a:effectLst/>
                <a:uLnTx/>
                <a:uFillTx/>
                <a:ea typeface="+mn-ea"/>
                <a:cs typeface="+mn-cs"/>
              </a:rPr>
              <a:t> and </a:t>
            </a:r>
            <a:r>
              <a:rPr kumimoji="0" lang="en-US" sz="1700" b="0" i="0" u="sng" strike="noStrike" kern="1200" cap="none" spc="0" normalizeH="0" baseline="0" noProof="0" dirty="0">
                <a:ln>
                  <a:noFill/>
                </a:ln>
                <a:solidFill>
                  <a:srgbClr val="0F1111"/>
                </a:solidFill>
                <a:effectLst/>
                <a:uLnTx/>
                <a:uFillTx/>
                <a:ea typeface="+mn-ea"/>
                <a:cs typeface="+mn-cs"/>
                <a:hlinkClick r:id="rId3"/>
              </a:rPr>
              <a:t>Stacey Colino</a:t>
            </a:r>
            <a:r>
              <a:rPr kumimoji="0" lang="en-US" sz="1700" b="0" i="0" u="sng" strike="noStrike" kern="1200" cap="none" spc="0" normalizeH="0" baseline="0" noProof="0" dirty="0">
                <a:ln>
                  <a:noFill/>
                </a:ln>
                <a:solidFill>
                  <a:srgbClr val="0F1111"/>
                </a:solidFill>
                <a:effectLst/>
                <a:uLnTx/>
                <a:uFillTx/>
                <a:ea typeface="+mn-ea"/>
                <a:cs typeface="+mn-cs"/>
              </a:rPr>
              <a:t>, </a:t>
            </a:r>
            <a:r>
              <a:rPr kumimoji="0" lang="en-US" sz="1700" b="0" i="0" u="none" strike="noStrike" kern="1200" cap="none" spc="0" normalizeH="0" baseline="0" noProof="0" dirty="0">
                <a:ln>
                  <a:noFill/>
                </a:ln>
                <a:solidFill>
                  <a:srgbClr val="0F1111"/>
                </a:solidFill>
                <a:effectLst/>
                <a:uLnTx/>
                <a:uFillTx/>
                <a:ea typeface="+mn-ea"/>
                <a:cs typeface="+mn-cs"/>
              </a:rPr>
              <a:t>Count Down: How Our Modern World Is Threatening Sperm Counts, Altering Male and Female Reproductive Development, and Imperiling the Future of the Human Race, </a:t>
            </a:r>
            <a:r>
              <a:rPr kumimoji="0" lang="en-US" sz="1700" b="0" i="1" u="none" strike="noStrike" kern="1200" cap="none" spc="0" normalizeH="0" baseline="0" noProof="0" dirty="0">
                <a:ln>
                  <a:noFill/>
                </a:ln>
                <a:solidFill>
                  <a:srgbClr val="0F1111"/>
                </a:solidFill>
                <a:effectLst/>
                <a:uLnTx/>
                <a:uFillTx/>
                <a:ea typeface="+mn-ea"/>
                <a:cs typeface="+mn-cs"/>
              </a:rPr>
              <a:t>Scribner,</a:t>
            </a:r>
            <a:r>
              <a:rPr kumimoji="0" lang="en-US" sz="1700" b="0" i="0" u="none" strike="noStrike" kern="1200" cap="none" spc="0" normalizeH="0" baseline="0" noProof="0" dirty="0">
                <a:ln>
                  <a:noFill/>
                </a:ln>
                <a:solidFill>
                  <a:srgbClr val="0F1111"/>
                </a:solidFill>
                <a:effectLst/>
                <a:uLnTx/>
                <a:uFillTx/>
                <a:ea typeface="+mn-ea"/>
                <a:cs typeface="+mn-cs"/>
              </a:rPr>
              <a:t> 23 </a:t>
            </a:r>
            <a:r>
              <a:rPr kumimoji="0" lang="en-US" sz="1700" b="0" i="0" u="none" strike="noStrike" kern="1200" cap="none" spc="0" normalizeH="0" baseline="0" noProof="0" dirty="0" err="1">
                <a:ln>
                  <a:noFill/>
                </a:ln>
                <a:solidFill>
                  <a:srgbClr val="0F1111"/>
                </a:solidFill>
                <a:effectLst/>
                <a:uLnTx/>
                <a:uFillTx/>
                <a:ea typeface="+mn-ea"/>
                <a:cs typeface="+mn-cs"/>
              </a:rPr>
              <a:t>Februari</a:t>
            </a:r>
            <a:r>
              <a:rPr kumimoji="0" lang="en-US" sz="1700" b="0" i="0" u="none" strike="noStrike" kern="1200" cap="none" spc="0" normalizeH="0" baseline="0" noProof="0" dirty="0">
                <a:ln>
                  <a:noFill/>
                </a:ln>
                <a:solidFill>
                  <a:srgbClr val="0F1111"/>
                </a:solidFill>
                <a:effectLst/>
                <a:uLnTx/>
                <a:uFillTx/>
                <a:ea typeface="+mn-ea"/>
                <a:cs typeface="+mn-cs"/>
              </a:rPr>
              <a:t> 2021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0F1111"/>
                </a:solidFill>
                <a:effectLst/>
                <a:uLnTx/>
                <a:uFillTx/>
                <a:ea typeface="+mn-ea"/>
                <a:cs typeface="+mn-cs"/>
              </a:rPr>
              <a:t>16. </a:t>
            </a:r>
            <a:r>
              <a:rPr kumimoji="0" lang="en-US" sz="1700" b="0" i="0" u="none" strike="noStrike" kern="1200" cap="none" spc="0" normalizeH="0" baseline="0" noProof="0" dirty="0">
                <a:ln>
                  <a:noFill/>
                </a:ln>
                <a:solidFill>
                  <a:prstClr val="black"/>
                </a:solidFill>
                <a:effectLst/>
                <a:uLnTx/>
                <a:uFillTx/>
                <a:ea typeface="+mn-ea"/>
                <a:cs typeface="+mn-cs"/>
              </a:rPr>
              <a:t>Leslie HA, van Velzen MJM, Brandsma SH, </a:t>
            </a:r>
            <a:r>
              <a:rPr kumimoji="0" lang="en-US" sz="1700" b="0" i="0" u="none" strike="noStrike" kern="1200" cap="none" spc="0" normalizeH="0" baseline="0" noProof="0" dirty="0" err="1">
                <a:ln>
                  <a:noFill/>
                </a:ln>
                <a:solidFill>
                  <a:prstClr val="black"/>
                </a:solidFill>
                <a:effectLst/>
                <a:uLnTx/>
                <a:uFillTx/>
                <a:ea typeface="+mn-ea"/>
                <a:cs typeface="+mn-cs"/>
              </a:rPr>
              <a:t>Vethaak</a:t>
            </a:r>
            <a:r>
              <a:rPr kumimoji="0" lang="en-US" sz="1700" b="0" i="0" u="none" strike="noStrike" kern="1200" cap="none" spc="0" normalizeH="0" baseline="0" noProof="0" dirty="0">
                <a:ln>
                  <a:noFill/>
                </a:ln>
                <a:solidFill>
                  <a:prstClr val="black"/>
                </a:solidFill>
                <a:effectLst/>
                <a:uLnTx/>
                <a:uFillTx/>
                <a:ea typeface="+mn-ea"/>
                <a:cs typeface="+mn-cs"/>
              </a:rPr>
              <a:t> AD, Garcia-Vallejo JJ, Lamoree MH. Discovery and quantification of plastic particle pollution in human blood, </a:t>
            </a:r>
            <a:r>
              <a:rPr kumimoji="0" lang="en-US" sz="1700" b="0" i="1" u="none" strike="noStrike" kern="1200" cap="none" spc="0" normalizeH="0" baseline="0" noProof="0" dirty="0">
                <a:ln>
                  <a:noFill/>
                </a:ln>
                <a:solidFill>
                  <a:prstClr val="black"/>
                </a:solidFill>
                <a:effectLst/>
                <a:uLnTx/>
                <a:uFillTx/>
                <a:ea typeface="+mn-ea"/>
                <a:cs typeface="+mn-cs"/>
              </a:rPr>
              <a:t>Environment International</a:t>
            </a:r>
            <a:r>
              <a:rPr kumimoji="0" lang="en-US" sz="1700" b="0" i="0" u="none" strike="noStrike" kern="1200" cap="none" spc="0" normalizeH="0" baseline="0" noProof="0" dirty="0">
                <a:ln>
                  <a:noFill/>
                </a:ln>
                <a:solidFill>
                  <a:prstClr val="black"/>
                </a:solidFill>
                <a:effectLst/>
                <a:uLnTx/>
                <a:uFillTx/>
                <a:ea typeface="+mn-ea"/>
                <a:cs typeface="+mn-cs"/>
              </a:rPr>
              <a:t>, Vol.63., 2022 May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0F1111"/>
                </a:solidFill>
                <a:effectLst/>
                <a:uLnTx/>
                <a:uFillTx/>
                <a:ea typeface="+mn-ea"/>
                <a:cs typeface="+mn-cs"/>
              </a:rPr>
              <a:t>17. </a:t>
            </a:r>
            <a:r>
              <a:rPr kumimoji="0" lang="en-US" sz="1700" b="0" i="0" u="none" strike="noStrike" kern="1200" cap="none" spc="0" normalizeH="0" baseline="0" noProof="0" dirty="0">
                <a:ln>
                  <a:noFill/>
                </a:ln>
                <a:solidFill>
                  <a:srgbClr val="212121"/>
                </a:solidFill>
                <a:effectLst/>
                <a:uLnTx/>
                <a:uFillTx/>
                <a:ea typeface="+mn-ea"/>
                <a:cs typeface="+mn-cs"/>
              </a:rPr>
              <a:t>Lutz W, Sanderson W, </a:t>
            </a:r>
            <a:r>
              <a:rPr kumimoji="0" lang="en-US" sz="1700" b="0" i="0" u="none" strike="noStrike" kern="1200" cap="none" spc="0" normalizeH="0" baseline="0" noProof="0" dirty="0" err="1">
                <a:ln>
                  <a:noFill/>
                </a:ln>
                <a:solidFill>
                  <a:srgbClr val="212121"/>
                </a:solidFill>
                <a:effectLst/>
                <a:uLnTx/>
                <a:uFillTx/>
                <a:ea typeface="+mn-ea"/>
                <a:cs typeface="+mn-cs"/>
              </a:rPr>
              <a:t>Scherbov</a:t>
            </a:r>
            <a:r>
              <a:rPr kumimoji="0" lang="en-US" sz="1700" b="0" i="0" u="none" strike="noStrike" kern="1200" cap="none" spc="0" normalizeH="0" baseline="0" noProof="0" dirty="0">
                <a:ln>
                  <a:noFill/>
                </a:ln>
                <a:solidFill>
                  <a:srgbClr val="212121"/>
                </a:solidFill>
                <a:effectLst/>
                <a:uLnTx/>
                <a:uFillTx/>
                <a:ea typeface="+mn-ea"/>
                <a:cs typeface="+mn-cs"/>
              </a:rPr>
              <a:t> S. The coming acceleration of global population ageing. </a:t>
            </a:r>
            <a:r>
              <a:rPr kumimoji="0" lang="en-US" sz="1700" b="0" i="1" u="none" strike="noStrike" kern="1200" cap="none" spc="0" normalizeH="0" baseline="0" noProof="0" dirty="0">
                <a:ln>
                  <a:noFill/>
                </a:ln>
                <a:solidFill>
                  <a:srgbClr val="212121"/>
                </a:solidFill>
                <a:effectLst/>
                <a:uLnTx/>
                <a:uFillTx/>
                <a:ea typeface="+mn-ea"/>
                <a:cs typeface="+mn-cs"/>
              </a:rPr>
              <a:t>Nature</a:t>
            </a:r>
            <a:r>
              <a:rPr kumimoji="0" lang="en-US" sz="1700" b="0" i="0" u="none" strike="noStrike" kern="1200" cap="none" spc="0" normalizeH="0" baseline="0" noProof="0" dirty="0">
                <a:ln>
                  <a:noFill/>
                </a:ln>
                <a:solidFill>
                  <a:srgbClr val="212121"/>
                </a:solidFill>
                <a:effectLst/>
                <a:uLnTx/>
                <a:uFillTx/>
                <a:ea typeface="+mn-ea"/>
                <a:cs typeface="+mn-cs"/>
              </a:rPr>
              <a:t>. 2008 Feb 7;451(7179):716-9</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212121"/>
                </a:solidFill>
                <a:effectLst/>
                <a:uLnTx/>
                <a:uFillTx/>
                <a:ea typeface="+mn-ea"/>
                <a:cs typeface="+mn-cs"/>
              </a:rPr>
              <a:t>18. Yuxuan Wang, </a:t>
            </a:r>
            <a:r>
              <a:rPr kumimoji="0" lang="en-US" sz="1700" b="0" i="0" u="none" strike="noStrike" kern="1200" cap="none" spc="0" normalizeH="0" baseline="0" noProof="0" dirty="0" err="1">
                <a:ln>
                  <a:noFill/>
                </a:ln>
                <a:solidFill>
                  <a:srgbClr val="212121"/>
                </a:solidFill>
                <a:effectLst/>
                <a:uLnTx/>
                <a:uFillTx/>
                <a:ea typeface="+mn-ea"/>
                <a:cs typeface="+mn-cs"/>
              </a:rPr>
              <a:t>Jingfeng</a:t>
            </a:r>
            <a:r>
              <a:rPr kumimoji="0" lang="en-US" sz="1700" b="0" i="0" u="none" strike="noStrike" kern="1200" cap="none" spc="0" normalizeH="0" baseline="0" noProof="0" dirty="0">
                <a:ln>
                  <a:noFill/>
                </a:ln>
                <a:solidFill>
                  <a:srgbClr val="212121"/>
                </a:solidFill>
                <a:effectLst/>
                <a:uLnTx/>
                <a:uFillTx/>
                <a:ea typeface="+mn-ea"/>
                <a:cs typeface="+mn-cs"/>
              </a:rPr>
              <a:t> Gao, et al., Unignorable environmental risks: Insight into differential responses between biofilm and plastisphere in sulfur autotrophic denitrification system upon exposure to quaternary ammonium compounds, </a:t>
            </a:r>
            <a:r>
              <a:rPr kumimoji="0" lang="en-US" sz="1700" b="0" i="1" u="none" strike="noStrike" kern="1200" cap="none" spc="0" normalizeH="0" baseline="0" noProof="0" dirty="0">
                <a:ln>
                  <a:noFill/>
                </a:ln>
                <a:solidFill>
                  <a:srgbClr val="212121"/>
                </a:solidFill>
                <a:effectLst/>
                <a:uLnTx/>
                <a:uFillTx/>
                <a:ea typeface="+mn-ea"/>
                <a:cs typeface="+mn-cs"/>
              </a:rPr>
              <a:t>Journal of Hazardous Materials</a:t>
            </a:r>
            <a:r>
              <a:rPr kumimoji="0" lang="en-US" sz="1700" b="0" i="0" u="none" strike="noStrike" kern="1200" cap="none" spc="0" normalizeH="0" baseline="0" noProof="0" dirty="0">
                <a:ln>
                  <a:noFill/>
                </a:ln>
                <a:solidFill>
                  <a:srgbClr val="212121"/>
                </a:solidFill>
                <a:effectLst/>
                <a:uLnTx/>
                <a:uFillTx/>
                <a:ea typeface="+mn-ea"/>
                <a:cs typeface="+mn-cs"/>
              </a:rPr>
              <a:t>, Vol. 487, 2025, 137231, SSN 0304-3894, </a:t>
            </a:r>
            <a:r>
              <a:rPr kumimoji="0" lang="en-US" sz="1700" b="0" i="0" u="none" strike="noStrike" kern="1200" cap="none" spc="0" normalizeH="0" baseline="0" noProof="0" dirty="0">
                <a:ln>
                  <a:noFill/>
                </a:ln>
                <a:solidFill>
                  <a:srgbClr val="212121"/>
                </a:solidFill>
                <a:effectLst/>
                <a:uLnTx/>
                <a:uFillTx/>
                <a:ea typeface="+mn-ea"/>
                <a:cs typeface="+mn-cs"/>
                <a:hlinkClick r:id="rId4"/>
              </a:rPr>
              <a:t>https://doi.org/10.1016/j.jhazmat.2025.137231</a:t>
            </a:r>
            <a:endParaRPr kumimoji="0" lang="en-US" sz="1700" b="0" i="0" u="none" strike="noStrike" kern="1200" cap="none" spc="0" normalizeH="0" baseline="0" noProof="0" dirty="0">
              <a:ln>
                <a:noFill/>
              </a:ln>
              <a:solidFill>
                <a:srgbClr val="212121"/>
              </a:solidFill>
              <a:effectLst/>
              <a:uLnTx/>
              <a:uFillTx/>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212121"/>
                </a:solidFill>
                <a:effectLst/>
                <a:uLnTx/>
                <a:uFillTx/>
                <a:ea typeface="+mn-ea"/>
                <a:cs typeface="+mn-cs"/>
              </a:rPr>
              <a:t>19. </a:t>
            </a:r>
            <a:r>
              <a:rPr kumimoji="0" lang="en-US" sz="1700" b="0" i="0" u="none" strike="noStrike" kern="1200" cap="none" spc="0" normalizeH="0" baseline="0" noProof="0" dirty="0" err="1">
                <a:ln>
                  <a:noFill/>
                </a:ln>
                <a:solidFill>
                  <a:prstClr val="black"/>
                </a:solidFill>
                <a:effectLst/>
                <a:uLnTx/>
                <a:uFillTx/>
                <a:ea typeface="+mn-ea"/>
                <a:cs typeface="+mn-cs"/>
              </a:rPr>
              <a:t>Yiren</a:t>
            </a:r>
            <a:r>
              <a:rPr kumimoji="0" lang="en-US" sz="1700" b="0" i="0" u="none" strike="noStrike" kern="1200" cap="none" spc="0" normalizeH="0" baseline="0" noProof="0" dirty="0">
                <a:ln>
                  <a:noFill/>
                </a:ln>
                <a:solidFill>
                  <a:prstClr val="black"/>
                </a:solidFill>
                <a:effectLst/>
                <a:uLnTx/>
                <a:uFillTx/>
                <a:ea typeface="+mn-ea"/>
                <a:cs typeface="+mn-cs"/>
              </a:rPr>
              <a:t> Cheng, Eiji Hirano, et al., Mechanically strong yet metabolizable supramolecular plastics by desalting upon phase  separation,</a:t>
            </a:r>
            <a:r>
              <a:rPr kumimoji="0" lang="en-US" sz="1700" b="1" i="0" u="none" strike="noStrike" kern="1200" cap="none" spc="0" normalizeH="0" baseline="0" noProof="0" dirty="0">
                <a:ln>
                  <a:noFill/>
                </a:ln>
                <a:solidFill>
                  <a:prstClr val="black"/>
                </a:solidFill>
                <a:effectLst/>
                <a:uLnTx/>
                <a:uFillTx/>
                <a:ea typeface="+mn-ea"/>
                <a:cs typeface="+mn-cs"/>
              </a:rPr>
              <a:t>  </a:t>
            </a:r>
            <a:r>
              <a:rPr kumimoji="0" lang="en-US" sz="1700" b="0" i="1" u="none" strike="noStrike" kern="1200" cap="none" spc="0" normalizeH="0" baseline="0" noProof="0" dirty="0">
                <a:ln>
                  <a:noFill/>
                </a:ln>
                <a:solidFill>
                  <a:prstClr val="black"/>
                </a:solidFill>
                <a:effectLst/>
                <a:uLnTx/>
                <a:uFillTx/>
                <a:ea typeface="+mn-ea"/>
                <a:cs typeface="+mn-cs"/>
              </a:rPr>
              <a:t>Science, </a:t>
            </a:r>
            <a:r>
              <a:rPr kumimoji="0" lang="en-US" sz="1700" b="0" i="0" u="none" strike="noStrike" kern="1200" cap="none" spc="0" normalizeH="0" baseline="0" noProof="0" dirty="0">
                <a:ln>
                  <a:noFill/>
                </a:ln>
                <a:solidFill>
                  <a:prstClr val="black"/>
                </a:solidFill>
                <a:effectLst/>
                <a:uLnTx/>
                <a:uFillTx/>
                <a:ea typeface="+mn-ea"/>
                <a:cs typeface="+mn-cs"/>
              </a:rPr>
              <a:t>21 Nov 2024, Vol 386, Issue 6724, pp. 875-881, </a:t>
            </a:r>
            <a:r>
              <a:rPr kumimoji="0" lang="en-US" sz="1700" b="0" i="0" u="none" strike="noStrike" kern="1200" cap="none" spc="0" normalizeH="0" baseline="0" noProof="0" dirty="0">
                <a:ln>
                  <a:noFill/>
                </a:ln>
                <a:solidFill>
                  <a:prstClr val="black"/>
                </a:solidFill>
                <a:effectLst/>
                <a:uLnTx/>
                <a:uFillTx/>
                <a:ea typeface="+mn-ea"/>
                <a:cs typeface="+mn-cs"/>
                <a:hlinkClick r:id="rId5"/>
              </a:rPr>
              <a:t>DOI: 10.1126/science.ado1782</a:t>
            </a:r>
            <a:endParaRPr kumimoji="0" lang="en-US" sz="17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ea typeface="+mn-ea"/>
                <a:cs typeface="+mn-cs"/>
              </a:rPr>
              <a:t>20. Yang W, Jannatun N, Zeng Y, Liu T, Zhang G, Chen C, Li Y. Impacts of microplastics on immunity.</a:t>
            </a:r>
            <a:r>
              <a:rPr kumimoji="0" lang="en-US" sz="1700" b="0" i="1" u="none" strike="noStrike" kern="1200" cap="none" spc="0" normalizeH="0" baseline="0" noProof="0" dirty="0">
                <a:ln>
                  <a:noFill/>
                </a:ln>
                <a:solidFill>
                  <a:prstClr val="black"/>
                </a:solidFill>
                <a:effectLst/>
                <a:uLnTx/>
                <a:uFillTx/>
                <a:ea typeface="+mn-ea"/>
                <a:cs typeface="+mn-cs"/>
              </a:rPr>
              <a:t> Frontiers of Toxicology,</a:t>
            </a:r>
            <a:r>
              <a:rPr kumimoji="0" lang="en-US" sz="1700" b="0" i="0" u="none" strike="noStrike" kern="1200" cap="none" spc="0" normalizeH="0" baseline="0" noProof="0" dirty="0">
                <a:ln>
                  <a:noFill/>
                </a:ln>
                <a:solidFill>
                  <a:prstClr val="black"/>
                </a:solidFill>
                <a:effectLst/>
                <a:uLnTx/>
                <a:uFillTx/>
                <a:ea typeface="+mn-ea"/>
                <a:cs typeface="+mn-cs"/>
              </a:rPr>
              <a:t> 2022 Sep 27;4:956885. </a:t>
            </a:r>
            <a:r>
              <a:rPr kumimoji="0" lang="en-US" sz="1700" b="0" i="0" u="none" strike="noStrike" kern="1200" cap="none" spc="0" normalizeH="0" baseline="0" noProof="0" dirty="0" err="1">
                <a:ln>
                  <a:noFill/>
                </a:ln>
                <a:solidFill>
                  <a:prstClr val="black"/>
                </a:solidFill>
                <a:effectLst/>
                <a:uLnTx/>
                <a:uFillTx/>
                <a:ea typeface="+mn-ea"/>
                <a:cs typeface="+mn-cs"/>
              </a:rPr>
              <a:t>doi</a:t>
            </a:r>
            <a:r>
              <a:rPr kumimoji="0" lang="en-US" sz="1700" b="0" i="0" u="none" strike="noStrike" kern="1200" cap="none" spc="0" normalizeH="0" baseline="0" noProof="0" dirty="0">
                <a:ln>
                  <a:noFill/>
                </a:ln>
                <a:solidFill>
                  <a:prstClr val="black"/>
                </a:solidFill>
                <a:effectLst/>
                <a:uLnTx/>
                <a:uFillTx/>
                <a:ea typeface="+mn-ea"/>
                <a:cs typeface="+mn-cs"/>
              </a:rPr>
              <a:t>: 10.3389/ftox.2022.956885. PMID: 36238600; PMCID: PMC9552327.</a:t>
            </a:r>
            <a:endParaRPr kumimoji="0" lang="en-US" sz="1700" b="0" i="0" u="none" strike="noStrike" kern="1200" cap="none" spc="0" normalizeH="0" baseline="0" noProof="0" dirty="0">
              <a:ln>
                <a:noFill/>
              </a:ln>
              <a:solidFill>
                <a:srgbClr val="212121"/>
              </a:solidFill>
              <a:effectLst/>
              <a:uLnTx/>
              <a:uFillTx/>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000000"/>
                </a:solidFill>
                <a:effectLst/>
                <a:uLnTx/>
                <a:uFillTx/>
                <a:ea typeface="+mn-ea"/>
                <a:cs typeface="+mn-cs"/>
              </a:rPr>
              <a:t>21. Seifman, Richard, </a:t>
            </a:r>
            <a:r>
              <a:rPr kumimoji="0" lang="en-US" sz="1700" b="0" i="0" u="none" strike="noStrike" kern="1200" cap="none" spc="0" normalizeH="0" baseline="0" noProof="0" dirty="0">
                <a:ln>
                  <a:noFill/>
                </a:ln>
                <a:solidFill>
                  <a:prstClr val="black"/>
                </a:solidFill>
                <a:effectLst/>
                <a:uLnTx/>
                <a:uFillTx/>
                <a:ea typeface="+mn-ea"/>
                <a:cs typeface="+mn-cs"/>
              </a:rPr>
              <a:t>Bee Populations Are Declining Faster Than Ever Before - They are important One Health champions,</a:t>
            </a:r>
            <a:r>
              <a:rPr kumimoji="0" lang="en-US" sz="1700" b="1" i="0" u="none" strike="noStrike" kern="1200" cap="none" spc="0" normalizeH="0" baseline="0" noProof="0" dirty="0">
                <a:ln>
                  <a:noFill/>
                </a:ln>
                <a:solidFill>
                  <a:prstClr val="black"/>
                </a:solidFill>
                <a:effectLst/>
                <a:uLnTx/>
                <a:uFillTx/>
                <a:ea typeface="+mn-ea"/>
                <a:cs typeface="+mn-cs"/>
              </a:rPr>
              <a:t>  </a:t>
            </a:r>
            <a:r>
              <a:rPr kumimoji="0" lang="en-US" sz="1700" b="0" i="1" u="none" strike="noStrike" kern="1200" cap="none" spc="0" normalizeH="0" baseline="0" noProof="0" dirty="0" err="1">
                <a:ln>
                  <a:noFill/>
                </a:ln>
                <a:solidFill>
                  <a:prstClr val="black"/>
                </a:solidFill>
                <a:effectLst/>
                <a:uLnTx/>
                <a:uFillTx/>
                <a:ea typeface="+mn-ea"/>
                <a:cs typeface="+mn-cs"/>
              </a:rPr>
              <a:t>Impakter</a:t>
            </a:r>
            <a:r>
              <a:rPr kumimoji="0" lang="en-US" sz="1700" b="0" i="1" u="none" strike="noStrike" kern="1200" cap="none" spc="0" normalizeH="0" baseline="0" noProof="0" dirty="0">
                <a:ln>
                  <a:noFill/>
                </a:ln>
                <a:solidFill>
                  <a:prstClr val="black"/>
                </a:solidFill>
                <a:effectLst/>
                <a:uLnTx/>
                <a:uFillTx/>
                <a:ea typeface="+mn-ea"/>
                <a:cs typeface="+mn-cs"/>
              </a:rPr>
              <a:t>,</a:t>
            </a:r>
            <a:r>
              <a:rPr kumimoji="0" lang="en-US" sz="1700" b="0" i="0" u="none" strike="noStrike" kern="1200" cap="none" spc="0" normalizeH="0" baseline="0" noProof="0" dirty="0">
                <a:ln>
                  <a:noFill/>
                </a:ln>
                <a:solidFill>
                  <a:prstClr val="black"/>
                </a:solidFill>
                <a:effectLst/>
                <a:uLnTx/>
                <a:uFillTx/>
                <a:ea typeface="+mn-ea"/>
                <a:cs typeface="+mn-cs"/>
              </a:rPr>
              <a:t>  April 01, 2025  https://impakter.com/bee-populations-are-declining-faster-than-ever-before/</a:t>
            </a:r>
          </a:p>
        </p:txBody>
      </p:sp>
      <p:sp>
        <p:nvSpPr>
          <p:cNvPr id="4" name="Slide Number Placeholder 3">
            <a:extLst>
              <a:ext uri="{FF2B5EF4-FFF2-40B4-BE49-F238E27FC236}">
                <a16:creationId xmlns:a16="http://schemas.microsoft.com/office/drawing/2014/main" id="{25B5F0C0-713D-1D19-075B-45AC53B4BB32}"/>
              </a:ext>
            </a:extLst>
          </p:cNvPr>
          <p:cNvSpPr>
            <a:spLocks noGrp="1"/>
          </p:cNvSpPr>
          <p:nvPr>
            <p:ph type="sldNum" sz="quarter" idx="12"/>
          </p:nvPr>
        </p:nvSpPr>
        <p:spPr/>
        <p:txBody>
          <a:bodyPr/>
          <a:lstStyle/>
          <a:p>
            <a:fld id="{6B8299A8-ECB5-4C93-9846-A5E2DB9462F4}" type="slidenum">
              <a:rPr lang="en-US" smtClean="0"/>
              <a:t>40</a:t>
            </a:fld>
            <a:endParaRPr lang="en-US"/>
          </a:p>
        </p:txBody>
      </p:sp>
      <p:pic>
        <p:nvPicPr>
          <p:cNvPr id="7" name="Picture 6">
            <a:extLst>
              <a:ext uri="{FF2B5EF4-FFF2-40B4-BE49-F238E27FC236}">
                <a16:creationId xmlns:a16="http://schemas.microsoft.com/office/drawing/2014/main" id="{5E2E33E0-766A-19B7-0F24-2F9EDC61BF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 y="-5"/>
            <a:ext cx="838206" cy="714380"/>
          </a:xfrm>
          <a:prstGeom prst="rect">
            <a:avLst/>
          </a:prstGeom>
        </p:spPr>
      </p:pic>
      <p:pic>
        <p:nvPicPr>
          <p:cNvPr id="8" name="Picture 7">
            <a:extLst>
              <a:ext uri="{FF2B5EF4-FFF2-40B4-BE49-F238E27FC236}">
                <a16:creationId xmlns:a16="http://schemas.microsoft.com/office/drawing/2014/main" id="{0BBE650E-1AE2-0F39-D495-DC4F75FFFF9C}"/>
              </a:ext>
            </a:extLst>
          </p:cNvPr>
          <p:cNvPicPr>
            <a:picLocks noChangeAspect="1"/>
          </p:cNvPicPr>
          <p:nvPr/>
        </p:nvPicPr>
        <p:blipFill>
          <a:blip r:embed="rId7"/>
          <a:stretch>
            <a:fillRect/>
          </a:stretch>
        </p:blipFill>
        <p:spPr>
          <a:xfrm flipH="1">
            <a:off x="11353793" y="1"/>
            <a:ext cx="838206" cy="714218"/>
          </a:xfrm>
          <a:prstGeom prst="rect">
            <a:avLst/>
          </a:prstGeom>
        </p:spPr>
      </p:pic>
    </p:spTree>
    <p:extLst>
      <p:ext uri="{BB962C8B-B14F-4D97-AF65-F5344CB8AC3E}">
        <p14:creationId xmlns:p14="http://schemas.microsoft.com/office/powerpoint/2010/main" val="26974652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247B-23E7-2243-634F-EB8277B0EE71}"/>
              </a:ext>
            </a:extLst>
          </p:cNvPr>
          <p:cNvSpPr>
            <a:spLocks noGrp="1"/>
          </p:cNvSpPr>
          <p:nvPr>
            <p:ph type="title"/>
          </p:nvPr>
        </p:nvSpPr>
        <p:spPr/>
        <p:txBody>
          <a:bodyPr/>
          <a:lstStyle/>
          <a:p>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References, continued </a:t>
            </a: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(3)</a:t>
            </a:r>
            <a:endParaRPr lang="en-US" dirty="0"/>
          </a:p>
        </p:txBody>
      </p:sp>
      <p:sp>
        <p:nvSpPr>
          <p:cNvPr id="3" name="Content Placeholder 2">
            <a:extLst>
              <a:ext uri="{FF2B5EF4-FFF2-40B4-BE49-F238E27FC236}">
                <a16:creationId xmlns:a16="http://schemas.microsoft.com/office/drawing/2014/main" id="{C5A37DCC-F90F-C9F1-D5B6-719E37BC1037}"/>
              </a:ext>
            </a:extLst>
          </p:cNvPr>
          <p:cNvSpPr>
            <a:spLocks noGrp="1"/>
          </p:cNvSpPr>
          <p:nvPr>
            <p:ph idx="1"/>
          </p:nvPr>
        </p:nvSpPr>
        <p:spPr>
          <a:xfrm>
            <a:off x="838200" y="1444487"/>
            <a:ext cx="10515600" cy="5048388"/>
          </a:xfrm>
        </p:spPr>
        <p:txBody>
          <a:bodyPr>
            <a:normAutofit/>
          </a:bodyPr>
          <a:lstStyle/>
          <a:p>
            <a:pPr marL="0" indent="0">
              <a:buNone/>
            </a:pPr>
            <a:r>
              <a:rPr lang="en-US" sz="2400" dirty="0">
                <a:latin typeface="+mj-lt"/>
              </a:rPr>
              <a:t>22. For a recent example of a class action suit, see: </a:t>
            </a:r>
            <a:r>
              <a:rPr lang="en-US" sz="2400" dirty="0" err="1"/>
              <a:t>Ziplocks</a:t>
            </a:r>
            <a:r>
              <a:rPr lang="en-US" sz="2400" dirty="0"/>
              <a:t>: </a:t>
            </a:r>
            <a:r>
              <a:rPr lang="en-US" sz="2400" dirty="0">
                <a:hlinkClick r:id="rId2"/>
              </a:rPr>
              <a:t>https://www.yahoo.com/news/popular-kitchen-brand-accused-deceptive-202053687.html</a:t>
            </a:r>
            <a:endParaRPr lang="en-US" sz="2400" dirty="0"/>
          </a:p>
          <a:p>
            <a:pPr marL="0" indent="0">
              <a:buNone/>
            </a:pPr>
            <a:endParaRPr lang="en-US" sz="2800" dirty="0">
              <a:latin typeface="+mj-lt"/>
            </a:endParaRPr>
          </a:p>
          <a:p>
            <a:pPr marL="0" indent="0">
              <a:buNone/>
            </a:pPr>
            <a:endParaRPr lang="en-US" dirty="0">
              <a:latin typeface="+mj-lt"/>
            </a:endParaRPr>
          </a:p>
          <a:p>
            <a:pPr marL="0" indent="0">
              <a:buNone/>
            </a:pPr>
            <a:endParaRPr lang="en-US" dirty="0">
              <a:latin typeface="+mj-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12121"/>
                </a:solidFill>
                <a:effectLst/>
                <a:uLnTx/>
                <a:uFillTx/>
                <a:latin typeface="Calibri Light" panose="020F0302020204030204"/>
                <a:ea typeface="+mn-ea"/>
                <a:cs typeface="+mn-cs"/>
              </a:rPr>
              <a:t>All other references listed in Pannenborg, O. and Seifman, R., </a:t>
            </a:r>
            <a:r>
              <a:rPr kumimoji="0" lang="en-US" sz="2400" b="0" i="0" u="none" strike="noStrike" kern="1200" cap="none" spc="0" normalizeH="0" baseline="0" noProof="0" dirty="0">
                <a:ln>
                  <a:noFill/>
                </a:ln>
                <a:solidFill>
                  <a:prstClr val="black"/>
                </a:solidFill>
                <a:effectLst/>
                <a:uLnTx/>
                <a:uFillTx/>
                <a:latin typeface="Calibri Light" panose="020F0302020204030204"/>
                <a:ea typeface="+mn-ea"/>
                <a:cs typeface="+mn-cs"/>
              </a:rPr>
              <a:t>The Plastic Pandemic – Diseases of Unknown Origin,  declining Fertility and Wider Implications, </a:t>
            </a:r>
            <a:r>
              <a:rPr kumimoji="0" lang="en-US" sz="2400" b="0" i="1" u="none" strike="noStrike" kern="1200" cap="none" spc="0" normalizeH="0" baseline="0" noProof="0" dirty="0">
                <a:ln>
                  <a:noFill/>
                </a:ln>
                <a:solidFill>
                  <a:prstClr val="black"/>
                </a:solidFill>
                <a:effectLst/>
                <a:uLnTx/>
                <a:uFillTx/>
                <a:latin typeface="Calibri Light" panose="020F0302020204030204"/>
                <a:ea typeface="+mn-ea"/>
                <a:cs typeface="+mn-cs"/>
              </a:rPr>
              <a:t>Journal of Global, Public and One Health</a:t>
            </a:r>
            <a:r>
              <a:rPr kumimoji="0" lang="en-US" sz="2400" b="0" i="0" u="none" strike="noStrike" kern="1200" cap="none" spc="0" normalizeH="0" baseline="0" noProof="0" dirty="0">
                <a:ln>
                  <a:noFill/>
                </a:ln>
                <a:solidFill>
                  <a:prstClr val="black"/>
                </a:solidFill>
                <a:effectLst/>
                <a:uLnTx/>
                <a:uFillTx/>
                <a:latin typeface="Calibri Light" panose="020F0302020204030204"/>
                <a:ea typeface="+mn-ea"/>
                <a:cs typeface="+mn-cs"/>
              </a:rPr>
              <a:t>, 2024, November 05, </a:t>
            </a:r>
            <a:r>
              <a:rPr kumimoji="0" lang="en-US" sz="2400" b="0" i="0" u="none" strike="noStrike" kern="1200" cap="none" spc="0" normalizeH="0" baseline="0" noProof="0" dirty="0">
                <a:ln>
                  <a:noFill/>
                </a:ln>
                <a:solidFill>
                  <a:srgbClr val="000000"/>
                </a:solidFill>
                <a:effectLst/>
                <a:uLnTx/>
                <a:uFillTx/>
                <a:latin typeface="Calibri Light" panose="020F0302020204030204"/>
                <a:ea typeface="+mn-ea"/>
                <a:cs typeface="+mn-cs"/>
              </a:rPr>
              <a:t>DOI: 10.61034/JGPOH-2024-18, </a:t>
            </a:r>
            <a:r>
              <a:rPr kumimoji="0" lang="en-US" sz="2400" b="0" i="0" u="none" strike="noStrike" kern="1200" cap="none" spc="0" normalizeH="0" baseline="0" noProof="0" dirty="0">
                <a:ln>
                  <a:noFill/>
                </a:ln>
                <a:solidFill>
                  <a:srgbClr val="0000FF"/>
                </a:solidFill>
                <a:effectLst/>
                <a:uLnTx/>
                <a:uFillTx/>
                <a:latin typeface="Calibri Light" panose="020F0302020204030204"/>
                <a:ea typeface="+mn-ea"/>
                <a:cs typeface="+mn-cs"/>
              </a:rPr>
              <a:t>https://jgpoh.com</a:t>
            </a:r>
            <a:r>
              <a:rPr kumimoji="0" lang="en-US" sz="2400" b="0" i="0" u="none" strike="noStrike" kern="1200" cap="none" spc="0" normalizeH="0" baseline="0" noProof="0" dirty="0">
                <a:ln>
                  <a:noFill/>
                </a:ln>
                <a:solidFill>
                  <a:srgbClr val="000000"/>
                </a:solidFill>
                <a:effectLst/>
                <a:uLnTx/>
                <a:uFillTx/>
                <a:latin typeface="Calibri Light" panose="020F0302020204030204"/>
                <a:ea typeface="+mn-ea"/>
                <a:cs typeface="+mn-cs"/>
              </a:rPr>
              <a:t> </a:t>
            </a:r>
          </a:p>
          <a:p>
            <a:pPr marL="0" indent="0">
              <a:buNone/>
            </a:pPr>
            <a:endParaRPr lang="en-US" dirty="0"/>
          </a:p>
        </p:txBody>
      </p:sp>
      <p:sp>
        <p:nvSpPr>
          <p:cNvPr id="4" name="Slide Number Placeholder 3">
            <a:extLst>
              <a:ext uri="{FF2B5EF4-FFF2-40B4-BE49-F238E27FC236}">
                <a16:creationId xmlns:a16="http://schemas.microsoft.com/office/drawing/2014/main" id="{CDA9E833-D782-E50E-40A2-8B85038AD4C5}"/>
              </a:ext>
            </a:extLst>
          </p:cNvPr>
          <p:cNvSpPr>
            <a:spLocks noGrp="1"/>
          </p:cNvSpPr>
          <p:nvPr>
            <p:ph type="sldNum" sz="quarter" idx="12"/>
          </p:nvPr>
        </p:nvSpPr>
        <p:spPr/>
        <p:txBody>
          <a:bodyPr/>
          <a:lstStyle/>
          <a:p>
            <a:fld id="{6B8299A8-ECB5-4C93-9846-A5E2DB9462F4}" type="slidenum">
              <a:rPr lang="en-US" smtClean="0"/>
              <a:t>41</a:t>
            </a:fld>
            <a:endParaRPr lang="en-US"/>
          </a:p>
        </p:txBody>
      </p:sp>
      <p:pic>
        <p:nvPicPr>
          <p:cNvPr id="5" name="Picture 4">
            <a:extLst>
              <a:ext uri="{FF2B5EF4-FFF2-40B4-BE49-F238E27FC236}">
                <a16:creationId xmlns:a16="http://schemas.microsoft.com/office/drawing/2014/main" id="{2BC5C74F-90FC-5880-FA77-F63B0D86F4BD}"/>
              </a:ext>
            </a:extLst>
          </p:cNvPr>
          <p:cNvPicPr>
            <a:picLocks noChangeAspect="1"/>
          </p:cNvPicPr>
          <p:nvPr/>
        </p:nvPicPr>
        <p:blipFill>
          <a:blip r:embed="rId3"/>
          <a:stretch>
            <a:fillRect/>
          </a:stretch>
        </p:blipFill>
        <p:spPr>
          <a:xfrm flipH="1">
            <a:off x="11211115" y="0"/>
            <a:ext cx="980884" cy="835791"/>
          </a:xfrm>
          <a:prstGeom prst="rect">
            <a:avLst/>
          </a:prstGeom>
        </p:spPr>
      </p:pic>
      <p:pic>
        <p:nvPicPr>
          <p:cNvPr id="6" name="Picture 5">
            <a:extLst>
              <a:ext uri="{FF2B5EF4-FFF2-40B4-BE49-F238E27FC236}">
                <a16:creationId xmlns:a16="http://schemas.microsoft.com/office/drawing/2014/main" id="{67EC4A61-3437-27FD-7406-166DF21753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 y="-5"/>
            <a:ext cx="980667" cy="835796"/>
          </a:xfrm>
          <a:prstGeom prst="rect">
            <a:avLst/>
          </a:prstGeom>
        </p:spPr>
      </p:pic>
    </p:spTree>
    <p:extLst>
      <p:ext uri="{BB962C8B-B14F-4D97-AF65-F5344CB8AC3E}">
        <p14:creationId xmlns:p14="http://schemas.microsoft.com/office/powerpoint/2010/main" val="39964057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54015-0C1C-DEFC-0761-49A1AF54D8AA}"/>
              </a:ext>
            </a:extLst>
          </p:cNvPr>
          <p:cNvSpPr>
            <a:spLocks noGrp="1"/>
          </p:cNvSpPr>
          <p:nvPr>
            <p:ph type="title"/>
          </p:nvPr>
        </p:nvSpPr>
        <p:spPr>
          <a:xfrm>
            <a:off x="838200" y="1302143"/>
            <a:ext cx="10515600" cy="835791"/>
          </a:xfrm>
        </p:spPr>
        <p:txBody>
          <a:bodyPr>
            <a:normAutofit/>
          </a:bodyPr>
          <a:lstStyle/>
          <a:p>
            <a:r>
              <a:rPr lang="en-US" sz="4000" b="1" dirty="0">
                <a:solidFill>
                  <a:srgbClr val="C00000"/>
                </a:solidFill>
              </a:rPr>
              <a:t>Additional material for discussions and illustrations</a:t>
            </a:r>
            <a:endParaRPr lang="en-US" sz="4000" dirty="0"/>
          </a:p>
        </p:txBody>
      </p:sp>
      <p:sp>
        <p:nvSpPr>
          <p:cNvPr id="3" name="Content Placeholder 2">
            <a:extLst>
              <a:ext uri="{FF2B5EF4-FFF2-40B4-BE49-F238E27FC236}">
                <a16:creationId xmlns:a16="http://schemas.microsoft.com/office/drawing/2014/main" id="{09E492E5-0AAF-2DAA-B7BD-61C12E8139CA}"/>
              </a:ext>
            </a:extLst>
          </p:cNvPr>
          <p:cNvSpPr>
            <a:spLocks noGrp="1"/>
          </p:cNvSpPr>
          <p:nvPr>
            <p:ph idx="1"/>
          </p:nvPr>
        </p:nvSpPr>
        <p:spPr>
          <a:xfrm>
            <a:off x="838200" y="2526479"/>
            <a:ext cx="10515600" cy="3650484"/>
          </a:xfrm>
        </p:spPr>
        <p:txBody>
          <a:bodyPr/>
          <a:lstStyle/>
          <a:p>
            <a:r>
              <a:rPr lang="en-US" dirty="0" err="1"/>
              <a:t>Ziplocks</a:t>
            </a:r>
            <a:r>
              <a:rPr lang="en-US" dirty="0"/>
              <a:t>: </a:t>
            </a:r>
            <a:r>
              <a:rPr lang="en-US" dirty="0">
                <a:hlinkClick r:id="rId2"/>
              </a:rPr>
              <a:t>https://www.yahoo.com/news/popular-kitchen-brand-accused-deceptive-202053687.html</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527458B-6802-48E8-74D9-4664D510633D}"/>
              </a:ext>
            </a:extLst>
          </p:cNvPr>
          <p:cNvSpPr>
            <a:spLocks noGrp="1"/>
          </p:cNvSpPr>
          <p:nvPr>
            <p:ph type="sldNum" sz="quarter" idx="12"/>
          </p:nvPr>
        </p:nvSpPr>
        <p:spPr/>
        <p:txBody>
          <a:bodyPr/>
          <a:lstStyle/>
          <a:p>
            <a:fld id="{6B8299A8-ECB5-4C93-9846-A5E2DB9462F4}" type="slidenum">
              <a:rPr lang="en-US" smtClean="0"/>
              <a:t>42</a:t>
            </a:fld>
            <a:endParaRPr lang="en-US"/>
          </a:p>
        </p:txBody>
      </p:sp>
      <p:pic>
        <p:nvPicPr>
          <p:cNvPr id="5" name="Picture 4">
            <a:extLst>
              <a:ext uri="{FF2B5EF4-FFF2-40B4-BE49-F238E27FC236}">
                <a16:creationId xmlns:a16="http://schemas.microsoft.com/office/drawing/2014/main" id="{FA4CCD2C-A577-1D3D-4844-426516D22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 y="-6"/>
            <a:ext cx="1317375" cy="1122763"/>
          </a:xfrm>
          <a:prstGeom prst="rect">
            <a:avLst/>
          </a:prstGeom>
        </p:spPr>
      </p:pic>
      <p:pic>
        <p:nvPicPr>
          <p:cNvPr id="6" name="Picture 5">
            <a:extLst>
              <a:ext uri="{FF2B5EF4-FFF2-40B4-BE49-F238E27FC236}">
                <a16:creationId xmlns:a16="http://schemas.microsoft.com/office/drawing/2014/main" id="{9989FD58-D5E4-12FF-09AF-D2E36C49FBE2}"/>
              </a:ext>
            </a:extLst>
          </p:cNvPr>
          <p:cNvPicPr>
            <a:picLocks noChangeAspect="1"/>
          </p:cNvPicPr>
          <p:nvPr/>
        </p:nvPicPr>
        <p:blipFill>
          <a:blip r:embed="rId4"/>
          <a:stretch>
            <a:fillRect/>
          </a:stretch>
        </p:blipFill>
        <p:spPr>
          <a:xfrm flipH="1">
            <a:off x="11211115" y="0"/>
            <a:ext cx="980884" cy="835791"/>
          </a:xfrm>
          <a:prstGeom prst="rect">
            <a:avLst/>
          </a:prstGeom>
        </p:spPr>
      </p:pic>
    </p:spTree>
    <p:extLst>
      <p:ext uri="{BB962C8B-B14F-4D97-AF65-F5344CB8AC3E}">
        <p14:creationId xmlns:p14="http://schemas.microsoft.com/office/powerpoint/2010/main" val="205247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3460</TotalTime>
  <Words>3653</Words>
  <Application>Microsoft Office PowerPoint</Application>
  <PresentationFormat>Widescreen</PresentationFormat>
  <Paragraphs>295</Paragraphs>
  <Slides>42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Aptos</vt:lpstr>
      <vt:lpstr>Arial</vt:lpstr>
      <vt:lpstr>Calibri</vt:lpstr>
      <vt:lpstr>Calibri Light</vt:lpstr>
      <vt:lpstr>Google Sans</vt:lpstr>
      <vt:lpstr>MyriadPro-Bold</vt:lpstr>
      <vt:lpstr>Times New Roman</vt:lpstr>
      <vt:lpstr>Wingdings</vt:lpstr>
      <vt:lpstr>Office Theme</vt:lpstr>
      <vt:lpstr>Scoping the Risks of Micro- and Nano-Plastics  Global Health, Human Reproduction and  Possibly Wider Implications* </vt:lpstr>
      <vt:lpstr>Diagnostics: Five Main Messages</vt:lpstr>
      <vt:lpstr>Addressing the Problem: Five Approaches for Solutions</vt:lpstr>
      <vt:lpstr>“The intuitive mind is a sacred gift  and the rational mind is a faithful servant“ *</vt:lpstr>
      <vt:lpstr>The bulk of macroplastics leakage is projected to come from non-OECD countries, while microplastics leakage will increase everywhere</vt:lpstr>
      <vt:lpstr>MNP and Health</vt:lpstr>
      <vt:lpstr>  US example: annual breast cancer incidence (Connecticut) </vt:lpstr>
      <vt:lpstr>        The burden of pancreatic cancer and its temporal trends across Asia  </vt:lpstr>
      <vt:lpstr>PowerPoint Presentation</vt:lpstr>
      <vt:lpstr>Obesity Rates 1970 - 2020</vt:lpstr>
      <vt:lpstr>Geographical distribution of MNP and obesity rates (diabetes, pancreatic, adipocytes/infection risks, etc.</vt:lpstr>
      <vt:lpstr>Breast cancer in The Netherlands, age-specific incidence 2012 - 2015</vt:lpstr>
      <vt:lpstr>             Shifting cancer incidence towards younger generations</vt:lpstr>
      <vt:lpstr>                                  Alzheimer’s &amp; Parkinsons   In 2010 there were +/- 36.5 million people living with dementia; 7.7 million new cases yearly     (new case of dementia every 4 sec.) The number of persons with dementia will double every 20 years. Most of these persons will be living in low- and middle-income countries (LMIC). </vt:lpstr>
      <vt:lpstr>MNP and cardiovascular risks</vt:lpstr>
      <vt:lpstr>    Reduced brain arterial bloodflow from MNP injection  as seen below</vt:lpstr>
      <vt:lpstr>Global MNP and (In)Fertility</vt:lpstr>
      <vt:lpstr> Fertility Decline in Line with Plastics Introduction by Region</vt:lpstr>
      <vt:lpstr>MNP and Infertility Causality</vt:lpstr>
      <vt:lpstr>MNP dynamics </vt:lpstr>
      <vt:lpstr>MNP Accumulation</vt:lpstr>
      <vt:lpstr>Joint and mutually Reinforcing Effect:  Δ Diseases of Unknown Origin and MNP-induced Infertility</vt:lpstr>
      <vt:lpstr>Long-term Scenarios</vt:lpstr>
      <vt:lpstr>What to Do</vt:lpstr>
      <vt:lpstr>***  Chemical components of plastics</vt:lpstr>
      <vt:lpstr>Overview and Looking Forward</vt:lpstr>
      <vt:lpstr>Chairman's last draft related to protect human health:</vt:lpstr>
      <vt:lpstr>Negotiations – failed Self-interest and free market  versus  global public good</vt:lpstr>
      <vt:lpstr>Options to go forward </vt:lpstr>
      <vt:lpstr>Part of the Problem: Powerful Proponents of Plastics -“plastics are beautiful” a            Supply: chemical industry, finance &amp; investment, et al.   Demand: you and me</vt:lpstr>
      <vt:lpstr>Plastics Links with One Health (1)</vt:lpstr>
      <vt:lpstr>                 Plastics Links with One Health (2) </vt:lpstr>
      <vt:lpstr>Example of plant /animal contamination with consequences</vt:lpstr>
      <vt:lpstr>Plastics and One Health (3) </vt:lpstr>
      <vt:lpstr>            Prospects: Not bright short-term, but better in the longer-term</vt:lpstr>
      <vt:lpstr>Remaining hopeful</vt:lpstr>
      <vt:lpstr>Attachments and References</vt:lpstr>
      <vt:lpstr>Explanatory Note – MNPs and the immune system (20)</vt:lpstr>
      <vt:lpstr> References (1)</vt:lpstr>
      <vt:lpstr>   References, continued (2)</vt:lpstr>
      <vt:lpstr>     References, continued (3)</vt:lpstr>
      <vt:lpstr>Additional material for discussions and illustrations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Charles Pannenborg</dc:creator>
  <cp:lastModifiedBy>Charles Pannenborg</cp:lastModifiedBy>
  <cp:revision>75</cp:revision>
  <dcterms:created xsi:type="dcterms:W3CDTF">2025-01-23T00:16:16Z</dcterms:created>
  <dcterms:modified xsi:type="dcterms:W3CDTF">2025-05-14T01:33:08Z</dcterms:modified>
</cp:coreProperties>
</file>