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2"/>
  </p:notesMasterIdLst>
  <p:handoutMasterIdLst>
    <p:handoutMasterId r:id="rId43"/>
  </p:handoutMasterIdLst>
  <p:sldIdLst>
    <p:sldId id="262" r:id="rId3"/>
    <p:sldId id="313" r:id="rId4"/>
    <p:sldId id="315" r:id="rId5"/>
    <p:sldId id="314" r:id="rId6"/>
    <p:sldId id="573" r:id="rId7"/>
    <p:sldId id="574" r:id="rId8"/>
    <p:sldId id="317" r:id="rId9"/>
    <p:sldId id="575" r:id="rId10"/>
    <p:sldId id="318" r:id="rId11"/>
    <p:sldId id="274" r:id="rId12"/>
    <p:sldId id="267" r:id="rId13"/>
    <p:sldId id="316" r:id="rId14"/>
    <p:sldId id="270" r:id="rId15"/>
    <p:sldId id="271" r:id="rId16"/>
    <p:sldId id="272" r:id="rId17"/>
    <p:sldId id="306" r:id="rId18"/>
    <p:sldId id="273" r:id="rId19"/>
    <p:sldId id="275" r:id="rId20"/>
    <p:sldId id="276" r:id="rId21"/>
    <p:sldId id="319" r:id="rId22"/>
    <p:sldId id="279" r:id="rId23"/>
    <p:sldId id="285" r:id="rId24"/>
    <p:sldId id="294" r:id="rId25"/>
    <p:sldId id="297" r:id="rId26"/>
    <p:sldId id="321" r:id="rId27"/>
    <p:sldId id="310" r:id="rId28"/>
    <p:sldId id="569" r:id="rId29"/>
    <p:sldId id="309" r:id="rId30"/>
    <p:sldId id="311" r:id="rId31"/>
    <p:sldId id="571" r:id="rId32"/>
    <p:sldId id="576" r:id="rId33"/>
    <p:sldId id="577" r:id="rId34"/>
    <p:sldId id="578" r:id="rId35"/>
    <p:sldId id="579" r:id="rId36"/>
    <p:sldId id="580" r:id="rId37"/>
    <p:sldId id="581" r:id="rId38"/>
    <p:sldId id="582" r:id="rId39"/>
    <p:sldId id="583" r:id="rId40"/>
    <p:sldId id="305" r:id="rId4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0000FF"/>
    <a:srgbClr val="0000CC"/>
    <a:srgbClr val="000099"/>
    <a:srgbClr val="1326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4872" autoAdjust="0"/>
  </p:normalViewPr>
  <p:slideViewPr>
    <p:cSldViewPr>
      <p:cViewPr varScale="1">
        <p:scale>
          <a:sx n="82" d="100"/>
          <a:sy n="82" d="100"/>
        </p:scale>
        <p:origin x="1459"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813BD3-4A20-4EAC-8527-AD48106FD9B4}" type="doc">
      <dgm:prSet loTypeId="urn:microsoft.com/office/officeart/2017/3/layout/HorizontalPathTimeline" loCatId="process" qsTypeId="urn:microsoft.com/office/officeart/2005/8/quickstyle/simple1" qsCatId="simple" csTypeId="urn:microsoft.com/office/officeart/2005/8/colors/accent1_2" csCatId="accent1" phldr="1"/>
      <dgm:spPr/>
      <dgm:t>
        <a:bodyPr/>
        <a:lstStyle/>
        <a:p>
          <a:endParaRPr lang="en-US"/>
        </a:p>
      </dgm:t>
    </dgm:pt>
    <dgm:pt modelId="{38A7D175-9525-4D3B-B812-E1C4D2F9598D}">
      <dgm:prSet/>
      <dgm:spPr/>
      <dgm:t>
        <a:bodyPr/>
        <a:lstStyle/>
        <a:p>
          <a:pPr>
            <a:defRPr b="1"/>
          </a:pPr>
          <a:r>
            <a:rPr lang="en-US"/>
            <a:t>1989</a:t>
          </a:r>
        </a:p>
      </dgm:t>
    </dgm:pt>
    <dgm:pt modelId="{F7CFED2B-AF5F-4540-956A-5307569EFD10}" type="parTrans" cxnId="{244F22FF-70B3-4939-8CCA-D1B4C1DA359D}">
      <dgm:prSet/>
      <dgm:spPr/>
      <dgm:t>
        <a:bodyPr/>
        <a:lstStyle/>
        <a:p>
          <a:endParaRPr lang="en-US"/>
        </a:p>
      </dgm:t>
    </dgm:pt>
    <dgm:pt modelId="{153EF89B-4201-4927-A459-4D4B2CB478A3}" type="sibTrans" cxnId="{244F22FF-70B3-4939-8CCA-D1B4C1DA359D}">
      <dgm:prSet/>
      <dgm:spPr/>
      <dgm:t>
        <a:bodyPr/>
        <a:lstStyle/>
        <a:p>
          <a:endParaRPr lang="en-US"/>
        </a:p>
      </dgm:t>
    </dgm:pt>
    <dgm:pt modelId="{48AB950B-AA76-4326-B9ED-CECAE5284598}">
      <dgm:prSet/>
      <dgm:spPr/>
      <dgm:t>
        <a:bodyPr/>
        <a:lstStyle/>
        <a:p>
          <a:r>
            <a:rPr lang="en-US" dirty="0"/>
            <a:t>First flexible coil balloon Expandable Intracoronary Stent development for Humans (physician and veterinarian), pig animal model, (U of AL)</a:t>
          </a:r>
        </a:p>
      </dgm:t>
    </dgm:pt>
    <dgm:pt modelId="{8427471B-40DF-4F6A-9423-76DFA65140F0}" type="parTrans" cxnId="{0BCF98AB-0F87-42A3-AAC5-8C2DC3483B6A}">
      <dgm:prSet/>
      <dgm:spPr/>
      <dgm:t>
        <a:bodyPr/>
        <a:lstStyle/>
        <a:p>
          <a:endParaRPr lang="en-US"/>
        </a:p>
      </dgm:t>
    </dgm:pt>
    <dgm:pt modelId="{A0CD4272-E4A0-4123-8BB2-A5CDD7FCFAD1}" type="sibTrans" cxnId="{0BCF98AB-0F87-42A3-AAC5-8C2DC3483B6A}">
      <dgm:prSet/>
      <dgm:spPr/>
      <dgm:t>
        <a:bodyPr/>
        <a:lstStyle/>
        <a:p>
          <a:endParaRPr lang="en-US"/>
        </a:p>
      </dgm:t>
    </dgm:pt>
    <dgm:pt modelId="{28E5F0E0-8ADA-4CBE-904E-15133245B3CD}">
      <dgm:prSet/>
      <dgm:spPr/>
      <dgm:t>
        <a:bodyPr/>
        <a:lstStyle/>
        <a:p>
          <a:pPr>
            <a:defRPr b="1"/>
          </a:pPr>
          <a:r>
            <a:rPr lang="en-US" dirty="0"/>
            <a:t>2009</a:t>
          </a:r>
        </a:p>
      </dgm:t>
    </dgm:pt>
    <dgm:pt modelId="{82071BEA-2047-48CC-A8F7-FB3C646C7E07}" type="parTrans" cxnId="{4A5174CE-71E3-4A01-B611-424B755ECF33}">
      <dgm:prSet/>
      <dgm:spPr/>
      <dgm:t>
        <a:bodyPr/>
        <a:lstStyle/>
        <a:p>
          <a:endParaRPr lang="en-US"/>
        </a:p>
      </dgm:t>
    </dgm:pt>
    <dgm:pt modelId="{672E34BC-A198-4EBD-85F2-F43188AC7BCF}" type="sibTrans" cxnId="{4A5174CE-71E3-4A01-B611-424B755ECF33}">
      <dgm:prSet/>
      <dgm:spPr/>
      <dgm:t>
        <a:bodyPr/>
        <a:lstStyle/>
        <a:p>
          <a:endParaRPr lang="en-US"/>
        </a:p>
      </dgm:t>
    </dgm:pt>
    <dgm:pt modelId="{A2F9A725-A8CC-4C1F-9269-5981795B4899}">
      <dgm:prSet/>
      <dgm:spPr/>
      <dgm:t>
        <a:bodyPr/>
        <a:lstStyle/>
        <a:p>
          <a:r>
            <a:rPr lang="en-US" dirty="0"/>
            <a:t>Orthopedic surgeons (physician and veterinarian) research hip and knee replacement methods on  dogs as a model for humans, U of Missouri</a:t>
          </a:r>
        </a:p>
      </dgm:t>
    </dgm:pt>
    <dgm:pt modelId="{74DD1DEA-BAB0-47BF-8546-B5915A5E9E3E}" type="parTrans" cxnId="{862A4335-6285-437B-B648-7E1CCDF0B0B6}">
      <dgm:prSet/>
      <dgm:spPr/>
      <dgm:t>
        <a:bodyPr/>
        <a:lstStyle/>
        <a:p>
          <a:endParaRPr lang="en-US"/>
        </a:p>
      </dgm:t>
    </dgm:pt>
    <dgm:pt modelId="{E7FADB04-8C4D-44CE-9ACD-D99859ED5DD7}" type="sibTrans" cxnId="{862A4335-6285-437B-B648-7E1CCDF0B0B6}">
      <dgm:prSet/>
      <dgm:spPr/>
      <dgm:t>
        <a:bodyPr/>
        <a:lstStyle/>
        <a:p>
          <a:endParaRPr lang="en-US"/>
        </a:p>
      </dgm:t>
    </dgm:pt>
    <dgm:pt modelId="{228A59C0-3395-4BEA-8323-BE0D575EC091}">
      <dgm:prSet/>
      <dgm:spPr/>
      <dgm:t>
        <a:bodyPr/>
        <a:lstStyle/>
        <a:p>
          <a:pPr>
            <a:defRPr b="1"/>
          </a:pPr>
          <a:r>
            <a:rPr lang="en-US" dirty="0"/>
            <a:t>2011</a:t>
          </a:r>
        </a:p>
      </dgm:t>
    </dgm:pt>
    <dgm:pt modelId="{FF2ABE10-D7C7-4E96-A074-88597E5D62A1}" type="parTrans" cxnId="{52A4C2D2-0FD5-48A6-8493-2CEEB29B6C38}">
      <dgm:prSet/>
      <dgm:spPr/>
      <dgm:t>
        <a:bodyPr/>
        <a:lstStyle/>
        <a:p>
          <a:endParaRPr lang="en-US"/>
        </a:p>
      </dgm:t>
    </dgm:pt>
    <dgm:pt modelId="{9C4B89BF-2D44-47E9-BEE3-8D821C35E37C}" type="sibTrans" cxnId="{52A4C2D2-0FD5-48A6-8493-2CEEB29B6C38}">
      <dgm:prSet/>
      <dgm:spPr/>
      <dgm:t>
        <a:bodyPr/>
        <a:lstStyle/>
        <a:p>
          <a:endParaRPr lang="en-US"/>
        </a:p>
      </dgm:t>
    </dgm:pt>
    <dgm:pt modelId="{1690DA27-C8E3-49B1-9BC8-899973B158A1}">
      <dgm:prSet/>
      <dgm:spPr/>
      <dgm:t>
        <a:bodyPr/>
        <a:lstStyle/>
        <a:p>
          <a:r>
            <a:rPr lang="en-US" dirty="0"/>
            <a:t>Veterinarians and physicians prove that Helicobacter pylori leads to gastric cancer, mouse model, MIT</a:t>
          </a:r>
        </a:p>
      </dgm:t>
    </dgm:pt>
    <dgm:pt modelId="{4CA1E273-DD19-454E-A1DA-D5945BEC6F4D}" type="parTrans" cxnId="{01F2F0BD-7AEF-4FCA-8FA2-AEA799EC9175}">
      <dgm:prSet/>
      <dgm:spPr/>
      <dgm:t>
        <a:bodyPr/>
        <a:lstStyle/>
        <a:p>
          <a:endParaRPr lang="en-US"/>
        </a:p>
      </dgm:t>
    </dgm:pt>
    <dgm:pt modelId="{92E0D887-FD50-447E-A2B1-DBDE0F527214}" type="sibTrans" cxnId="{01F2F0BD-7AEF-4FCA-8FA2-AEA799EC9175}">
      <dgm:prSet/>
      <dgm:spPr/>
      <dgm:t>
        <a:bodyPr/>
        <a:lstStyle/>
        <a:p>
          <a:endParaRPr lang="en-US"/>
        </a:p>
      </dgm:t>
    </dgm:pt>
    <dgm:pt modelId="{01186019-FF72-41B3-B0DB-12F84F344EA7}">
      <dgm:prSet/>
      <dgm:spPr/>
      <dgm:t>
        <a:bodyPr/>
        <a:lstStyle/>
        <a:p>
          <a:pPr>
            <a:defRPr b="1"/>
          </a:pPr>
          <a:r>
            <a:rPr lang="en-US" dirty="0"/>
            <a:t>2020</a:t>
          </a:r>
        </a:p>
      </dgm:t>
    </dgm:pt>
    <dgm:pt modelId="{60F75AAC-CF37-4C6F-8C07-A5190C3AB550}" type="parTrans" cxnId="{0C1C48B2-E397-4BD0-9BF0-E106EDB9A78D}">
      <dgm:prSet/>
      <dgm:spPr/>
      <dgm:t>
        <a:bodyPr/>
        <a:lstStyle/>
        <a:p>
          <a:endParaRPr lang="en-US"/>
        </a:p>
      </dgm:t>
    </dgm:pt>
    <dgm:pt modelId="{162C6647-D37B-48EF-B143-3B65AC8CAB03}" type="sibTrans" cxnId="{0C1C48B2-E397-4BD0-9BF0-E106EDB9A78D}">
      <dgm:prSet/>
      <dgm:spPr/>
      <dgm:t>
        <a:bodyPr/>
        <a:lstStyle/>
        <a:p>
          <a:endParaRPr lang="en-US"/>
        </a:p>
      </dgm:t>
    </dgm:pt>
    <dgm:pt modelId="{7E1969C0-AD02-45F8-9C06-95150C86A720}">
      <dgm:prSet/>
      <dgm:spPr/>
      <dgm:t>
        <a:bodyPr/>
        <a:lstStyle/>
        <a:p>
          <a:r>
            <a:rPr lang="en-US" dirty="0"/>
            <a:t>Human medical labs unable to handle COVID testing demand at the start of the COVID-19 pandemic</a:t>
          </a:r>
        </a:p>
      </dgm:t>
    </dgm:pt>
    <dgm:pt modelId="{06F3D4F8-604B-4122-B79F-1FA1362BEBB6}" type="parTrans" cxnId="{AE46DA63-29E0-400B-81B8-56D54E12BD61}">
      <dgm:prSet/>
      <dgm:spPr/>
      <dgm:t>
        <a:bodyPr/>
        <a:lstStyle/>
        <a:p>
          <a:endParaRPr lang="en-US"/>
        </a:p>
      </dgm:t>
    </dgm:pt>
    <dgm:pt modelId="{42FDEE91-294C-4413-99EB-EABB763D0F65}" type="sibTrans" cxnId="{AE46DA63-29E0-400B-81B8-56D54E12BD61}">
      <dgm:prSet/>
      <dgm:spPr/>
      <dgm:t>
        <a:bodyPr/>
        <a:lstStyle/>
        <a:p>
          <a:endParaRPr lang="en-US"/>
        </a:p>
      </dgm:t>
    </dgm:pt>
    <dgm:pt modelId="{4804D12C-8D64-42CD-A75F-BFCF4D8B4473}">
      <dgm:prSet/>
      <dgm:spPr/>
      <dgm:t>
        <a:bodyPr/>
        <a:lstStyle/>
        <a:p>
          <a:r>
            <a:rPr lang="en-US" dirty="0"/>
            <a:t>Veterinary network labs obtain CLIA certification and run millions of PCRs to assist with surge testing</a:t>
          </a:r>
        </a:p>
      </dgm:t>
    </dgm:pt>
    <dgm:pt modelId="{91B078EC-2042-43DC-AC55-7B501E6014BA}" type="parTrans" cxnId="{7E9F5FE8-9A3B-49F6-A645-67D2C1546FA0}">
      <dgm:prSet/>
      <dgm:spPr/>
      <dgm:t>
        <a:bodyPr/>
        <a:lstStyle/>
        <a:p>
          <a:endParaRPr lang="en-US"/>
        </a:p>
      </dgm:t>
    </dgm:pt>
    <dgm:pt modelId="{ABAA7DA1-4CFB-489A-958F-5B3BADD1DFC3}" type="sibTrans" cxnId="{7E9F5FE8-9A3B-49F6-A645-67D2C1546FA0}">
      <dgm:prSet/>
      <dgm:spPr/>
      <dgm:t>
        <a:bodyPr/>
        <a:lstStyle/>
        <a:p>
          <a:endParaRPr lang="en-US"/>
        </a:p>
      </dgm:t>
    </dgm:pt>
    <dgm:pt modelId="{C15BF57C-991A-4C5F-855E-1BA1E04C5026}" type="pres">
      <dgm:prSet presAssocID="{53813BD3-4A20-4EAC-8527-AD48106FD9B4}" presName="root" presStyleCnt="0">
        <dgm:presLayoutVars>
          <dgm:chMax/>
          <dgm:chPref/>
          <dgm:animLvl val="lvl"/>
        </dgm:presLayoutVars>
      </dgm:prSet>
      <dgm:spPr/>
    </dgm:pt>
    <dgm:pt modelId="{1744361B-009B-4550-8DF8-16B2F95DADCE}" type="pres">
      <dgm:prSet presAssocID="{53813BD3-4A20-4EAC-8527-AD48106FD9B4}" presName="divider" presStyleLbl="node1" presStyleIdx="0" presStyleCnt="1"/>
      <dgm:spPr/>
    </dgm:pt>
    <dgm:pt modelId="{E6D3DC5E-CC1A-4BC7-A5AE-2477912BAA92}" type="pres">
      <dgm:prSet presAssocID="{53813BD3-4A20-4EAC-8527-AD48106FD9B4}" presName="nodes" presStyleCnt="0">
        <dgm:presLayoutVars>
          <dgm:chMax/>
          <dgm:chPref/>
          <dgm:animLvl val="lvl"/>
        </dgm:presLayoutVars>
      </dgm:prSet>
      <dgm:spPr/>
    </dgm:pt>
    <dgm:pt modelId="{C16FE6F6-A272-40F9-A8FE-4365FE051A66}" type="pres">
      <dgm:prSet presAssocID="{38A7D175-9525-4D3B-B812-E1C4D2F9598D}" presName="composite" presStyleCnt="0"/>
      <dgm:spPr/>
    </dgm:pt>
    <dgm:pt modelId="{D8DF94DB-1EF7-4BE7-AF01-B7578EA3EC5F}" type="pres">
      <dgm:prSet presAssocID="{38A7D175-9525-4D3B-B812-E1C4D2F9598D}" presName="L1TextContainer" presStyleLbl="revTx" presStyleIdx="0" presStyleCnt="4">
        <dgm:presLayoutVars>
          <dgm:chMax val="1"/>
          <dgm:chPref val="1"/>
          <dgm:bulletEnabled val="1"/>
        </dgm:presLayoutVars>
      </dgm:prSet>
      <dgm:spPr/>
    </dgm:pt>
    <dgm:pt modelId="{61B25B8D-02E8-49F4-806F-3FDC25A17238}" type="pres">
      <dgm:prSet presAssocID="{38A7D175-9525-4D3B-B812-E1C4D2F9598D}" presName="L2TextContainerWrapper" presStyleCnt="0">
        <dgm:presLayoutVars>
          <dgm:chMax val="0"/>
          <dgm:chPref val="0"/>
          <dgm:bulletEnabled val="1"/>
        </dgm:presLayoutVars>
      </dgm:prSet>
      <dgm:spPr/>
    </dgm:pt>
    <dgm:pt modelId="{951145A4-8FA8-496D-A8C5-FF9CBB6AA45F}" type="pres">
      <dgm:prSet presAssocID="{38A7D175-9525-4D3B-B812-E1C4D2F9598D}" presName="L2TextContainer" presStyleLbl="bgAccFollowNode1" presStyleIdx="0" presStyleCnt="4"/>
      <dgm:spPr/>
    </dgm:pt>
    <dgm:pt modelId="{054540F1-4E03-494D-AE8D-E56DB93EB8BF}" type="pres">
      <dgm:prSet presAssocID="{38A7D175-9525-4D3B-B812-E1C4D2F9598D}" presName="FlexibleEmptyPlaceHolder" presStyleCnt="0"/>
      <dgm:spPr/>
    </dgm:pt>
    <dgm:pt modelId="{C487EC99-82B7-460C-B5DE-8D21713DDB05}" type="pres">
      <dgm:prSet presAssocID="{38A7D175-9525-4D3B-B812-E1C4D2F9598D}" presName="ConnectLine" presStyleLbl="alignNode1" presStyleIdx="0" presStyleCnt="4"/>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5DDC728F-7951-4DC1-AC82-C8A95A28B7D1}" type="pres">
      <dgm:prSet presAssocID="{38A7D175-9525-4D3B-B812-E1C4D2F9598D}" presName="ConnectorPoint" presStyleLbl="fgAcc1" presStyleIdx="0" presStyleCnt="4"/>
      <dgm:spPr>
        <a:solidFill>
          <a:schemeClr val="lt1">
            <a:alpha val="90000"/>
            <a:hueOff val="0"/>
            <a:satOff val="0"/>
            <a:lumOff val="0"/>
            <a:alphaOff val="0"/>
          </a:schemeClr>
        </a:solidFill>
        <a:ln w="25400" cap="flat" cmpd="sng" algn="ctr">
          <a:noFill/>
          <a:prstDash val="solid"/>
        </a:ln>
        <a:effectLst/>
      </dgm:spPr>
    </dgm:pt>
    <dgm:pt modelId="{536A8730-B5E2-468E-87C3-F34E0025CC54}" type="pres">
      <dgm:prSet presAssocID="{38A7D175-9525-4D3B-B812-E1C4D2F9598D}" presName="EmptyPlaceHolder" presStyleCnt="0"/>
      <dgm:spPr/>
    </dgm:pt>
    <dgm:pt modelId="{48CF4D39-C7D3-43FD-B557-12AC4DBAE152}" type="pres">
      <dgm:prSet presAssocID="{153EF89B-4201-4927-A459-4D4B2CB478A3}" presName="spaceBetweenRectangles" presStyleCnt="0"/>
      <dgm:spPr/>
    </dgm:pt>
    <dgm:pt modelId="{AFEA82ED-993D-435A-957D-87FC0912F6BF}" type="pres">
      <dgm:prSet presAssocID="{28E5F0E0-8ADA-4CBE-904E-15133245B3CD}" presName="composite" presStyleCnt="0"/>
      <dgm:spPr/>
    </dgm:pt>
    <dgm:pt modelId="{B753593A-F121-451C-AC86-4132BFF5F03E}" type="pres">
      <dgm:prSet presAssocID="{28E5F0E0-8ADA-4CBE-904E-15133245B3CD}" presName="L1TextContainer" presStyleLbl="revTx" presStyleIdx="1" presStyleCnt="4">
        <dgm:presLayoutVars>
          <dgm:chMax val="1"/>
          <dgm:chPref val="1"/>
          <dgm:bulletEnabled val="1"/>
        </dgm:presLayoutVars>
      </dgm:prSet>
      <dgm:spPr/>
    </dgm:pt>
    <dgm:pt modelId="{F0F57DA8-5BB0-48A9-840E-82EB094B774F}" type="pres">
      <dgm:prSet presAssocID="{28E5F0E0-8ADA-4CBE-904E-15133245B3CD}" presName="L2TextContainerWrapper" presStyleCnt="0">
        <dgm:presLayoutVars>
          <dgm:chMax val="0"/>
          <dgm:chPref val="0"/>
          <dgm:bulletEnabled val="1"/>
        </dgm:presLayoutVars>
      </dgm:prSet>
      <dgm:spPr/>
    </dgm:pt>
    <dgm:pt modelId="{4F11D5EA-6B94-429F-B73C-5A566EDAB7F1}" type="pres">
      <dgm:prSet presAssocID="{28E5F0E0-8ADA-4CBE-904E-15133245B3CD}" presName="L2TextContainer" presStyleLbl="bgAccFollowNode1" presStyleIdx="1" presStyleCnt="4" custScaleY="130516" custLinFactNeighborX="-1836" custLinFactNeighborY="-32097"/>
      <dgm:spPr/>
    </dgm:pt>
    <dgm:pt modelId="{F2C855D2-E81D-40F2-8ACE-E183F376F782}" type="pres">
      <dgm:prSet presAssocID="{28E5F0E0-8ADA-4CBE-904E-15133245B3CD}" presName="FlexibleEmptyPlaceHolder" presStyleCnt="0"/>
      <dgm:spPr/>
    </dgm:pt>
    <dgm:pt modelId="{E5398F5F-0AFA-4A08-9987-C0DC6CA3DD5A}" type="pres">
      <dgm:prSet presAssocID="{28E5F0E0-8ADA-4CBE-904E-15133245B3CD}" presName="ConnectLine" presStyleLbl="alignNode1" presStyleIdx="1" presStyleCnt="4" custFlipHor="1" custSzX="46874" custScaleY="208710" custLinFactNeighborX="54764" custLinFactNeighborY="-17858"/>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BE84C3EB-10AE-4593-9ECB-1B8677F356E1}" type="pres">
      <dgm:prSet presAssocID="{28E5F0E0-8ADA-4CBE-904E-15133245B3CD}" presName="ConnectorPoint" presStyleLbl="fgAcc1" presStyleIdx="1" presStyleCnt="4"/>
      <dgm:spPr>
        <a:solidFill>
          <a:schemeClr val="lt1">
            <a:alpha val="90000"/>
            <a:hueOff val="0"/>
            <a:satOff val="0"/>
            <a:lumOff val="0"/>
            <a:alphaOff val="0"/>
          </a:schemeClr>
        </a:solidFill>
        <a:ln w="25400" cap="flat" cmpd="sng" algn="ctr">
          <a:noFill/>
          <a:prstDash val="solid"/>
        </a:ln>
        <a:effectLst/>
      </dgm:spPr>
    </dgm:pt>
    <dgm:pt modelId="{A9050AF3-1C70-4FD7-8446-D342C0C8A733}" type="pres">
      <dgm:prSet presAssocID="{28E5F0E0-8ADA-4CBE-904E-15133245B3CD}" presName="EmptyPlaceHolder" presStyleCnt="0"/>
      <dgm:spPr/>
    </dgm:pt>
    <dgm:pt modelId="{038AA219-ABA3-475F-A77C-3A4146225D11}" type="pres">
      <dgm:prSet presAssocID="{672E34BC-A198-4EBD-85F2-F43188AC7BCF}" presName="spaceBetweenRectangles" presStyleCnt="0"/>
      <dgm:spPr/>
    </dgm:pt>
    <dgm:pt modelId="{38EB1BFF-0361-4E97-BD66-D77DA17563BC}" type="pres">
      <dgm:prSet presAssocID="{228A59C0-3395-4BEA-8323-BE0D575EC091}" presName="composite" presStyleCnt="0"/>
      <dgm:spPr/>
    </dgm:pt>
    <dgm:pt modelId="{717B2BA6-0106-4286-99D3-6070876A43AE}" type="pres">
      <dgm:prSet presAssocID="{228A59C0-3395-4BEA-8323-BE0D575EC091}" presName="L1TextContainer" presStyleLbl="revTx" presStyleIdx="2" presStyleCnt="4">
        <dgm:presLayoutVars>
          <dgm:chMax val="1"/>
          <dgm:chPref val="1"/>
          <dgm:bulletEnabled val="1"/>
        </dgm:presLayoutVars>
      </dgm:prSet>
      <dgm:spPr/>
    </dgm:pt>
    <dgm:pt modelId="{F14B4544-79EE-459E-9E1F-65D51F49B38E}" type="pres">
      <dgm:prSet presAssocID="{228A59C0-3395-4BEA-8323-BE0D575EC091}" presName="L2TextContainerWrapper" presStyleCnt="0">
        <dgm:presLayoutVars>
          <dgm:chMax val="0"/>
          <dgm:chPref val="0"/>
          <dgm:bulletEnabled val="1"/>
        </dgm:presLayoutVars>
      </dgm:prSet>
      <dgm:spPr/>
    </dgm:pt>
    <dgm:pt modelId="{106A6036-DEEC-4725-BA5E-5AAA20D8846D}" type="pres">
      <dgm:prSet presAssocID="{228A59C0-3395-4BEA-8323-BE0D575EC091}" presName="L2TextContainer" presStyleLbl="bgAccFollowNode1" presStyleIdx="2" presStyleCnt="4"/>
      <dgm:spPr/>
    </dgm:pt>
    <dgm:pt modelId="{0A68DEC0-D1F5-4C3A-BCF3-4C1B3640D1E4}" type="pres">
      <dgm:prSet presAssocID="{228A59C0-3395-4BEA-8323-BE0D575EC091}" presName="FlexibleEmptyPlaceHolder" presStyleCnt="0"/>
      <dgm:spPr/>
    </dgm:pt>
    <dgm:pt modelId="{47BFB32B-3D89-40F9-BFAC-90603C1BD62B}" type="pres">
      <dgm:prSet presAssocID="{228A59C0-3395-4BEA-8323-BE0D575EC091}" presName="ConnectLine" presStyleLbl="alignNode1" presStyleIdx="2" presStyleCnt="4"/>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E23BF54B-7A03-4991-8B60-67A2C97F5977}" type="pres">
      <dgm:prSet presAssocID="{228A59C0-3395-4BEA-8323-BE0D575EC091}" presName="ConnectorPoint" presStyleLbl="fgAcc1" presStyleIdx="2" presStyleCnt="4"/>
      <dgm:spPr>
        <a:solidFill>
          <a:schemeClr val="lt1">
            <a:alpha val="90000"/>
            <a:hueOff val="0"/>
            <a:satOff val="0"/>
            <a:lumOff val="0"/>
            <a:alphaOff val="0"/>
          </a:schemeClr>
        </a:solidFill>
        <a:ln w="25400" cap="flat" cmpd="sng" algn="ctr">
          <a:noFill/>
          <a:prstDash val="solid"/>
        </a:ln>
        <a:effectLst/>
      </dgm:spPr>
    </dgm:pt>
    <dgm:pt modelId="{039D8C2D-11F4-4D76-B09F-06939DEA2B57}" type="pres">
      <dgm:prSet presAssocID="{228A59C0-3395-4BEA-8323-BE0D575EC091}" presName="EmptyPlaceHolder" presStyleCnt="0"/>
      <dgm:spPr/>
    </dgm:pt>
    <dgm:pt modelId="{C948AEDC-08E0-465B-8688-E4D5ADA6B09E}" type="pres">
      <dgm:prSet presAssocID="{9C4B89BF-2D44-47E9-BEE3-8D821C35E37C}" presName="spaceBetweenRectangles" presStyleCnt="0"/>
      <dgm:spPr/>
    </dgm:pt>
    <dgm:pt modelId="{93B5B9A3-53DC-4BC7-8264-8B4046CC0830}" type="pres">
      <dgm:prSet presAssocID="{01186019-FF72-41B3-B0DB-12F84F344EA7}" presName="composite" presStyleCnt="0"/>
      <dgm:spPr/>
    </dgm:pt>
    <dgm:pt modelId="{3523FC4B-96EF-4719-8090-8F83E3E8E919}" type="pres">
      <dgm:prSet presAssocID="{01186019-FF72-41B3-B0DB-12F84F344EA7}" presName="L1TextContainer" presStyleLbl="revTx" presStyleIdx="3" presStyleCnt="4">
        <dgm:presLayoutVars>
          <dgm:chMax val="1"/>
          <dgm:chPref val="1"/>
          <dgm:bulletEnabled val="1"/>
        </dgm:presLayoutVars>
      </dgm:prSet>
      <dgm:spPr/>
    </dgm:pt>
    <dgm:pt modelId="{30E1A90E-4EC3-46FC-944A-55E54DCE90CA}" type="pres">
      <dgm:prSet presAssocID="{01186019-FF72-41B3-B0DB-12F84F344EA7}" presName="L2TextContainerWrapper" presStyleCnt="0">
        <dgm:presLayoutVars>
          <dgm:chMax val="0"/>
          <dgm:chPref val="0"/>
          <dgm:bulletEnabled val="1"/>
        </dgm:presLayoutVars>
      </dgm:prSet>
      <dgm:spPr/>
    </dgm:pt>
    <dgm:pt modelId="{75848F3F-54C7-485B-A00A-8ABD7CB95218}" type="pres">
      <dgm:prSet presAssocID="{01186019-FF72-41B3-B0DB-12F84F344EA7}" presName="L2TextContainer" presStyleLbl="bgAccFollowNode1" presStyleIdx="3" presStyleCnt="4"/>
      <dgm:spPr/>
    </dgm:pt>
    <dgm:pt modelId="{768B163A-2EF0-42D1-8D3F-B2E09A23456D}" type="pres">
      <dgm:prSet presAssocID="{01186019-FF72-41B3-B0DB-12F84F344EA7}" presName="FlexibleEmptyPlaceHolder" presStyleCnt="0"/>
      <dgm:spPr/>
    </dgm:pt>
    <dgm:pt modelId="{5E868C67-64BE-491B-9269-12462E0A7DF1}" type="pres">
      <dgm:prSet presAssocID="{01186019-FF72-41B3-B0DB-12F84F344EA7}" presName="ConnectLine" presStyleLbl="alignNode1" presStyleIdx="3" presStyleCnt="4"/>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9145EFFA-67EA-497A-A5E7-29BA0FA0D174}" type="pres">
      <dgm:prSet presAssocID="{01186019-FF72-41B3-B0DB-12F84F344EA7}" presName="ConnectorPoint" presStyleLbl="fgAcc1" presStyleIdx="3" presStyleCnt="4"/>
      <dgm:spPr>
        <a:solidFill>
          <a:schemeClr val="lt1">
            <a:alpha val="90000"/>
            <a:hueOff val="0"/>
            <a:satOff val="0"/>
            <a:lumOff val="0"/>
            <a:alphaOff val="0"/>
          </a:schemeClr>
        </a:solidFill>
        <a:ln w="25400" cap="flat" cmpd="sng" algn="ctr">
          <a:noFill/>
          <a:prstDash val="solid"/>
        </a:ln>
        <a:effectLst/>
      </dgm:spPr>
    </dgm:pt>
    <dgm:pt modelId="{EC5128AD-A658-4084-AEE5-381CA7704967}" type="pres">
      <dgm:prSet presAssocID="{01186019-FF72-41B3-B0DB-12F84F344EA7}" presName="EmptyPlaceHolder" presStyleCnt="0"/>
      <dgm:spPr/>
    </dgm:pt>
  </dgm:ptLst>
  <dgm:cxnLst>
    <dgm:cxn modelId="{FDFBEB02-57B4-40E3-AEE4-2E3F265CEA74}" type="presOf" srcId="{4804D12C-8D64-42CD-A75F-BFCF4D8B4473}" destId="{75848F3F-54C7-485B-A00A-8ABD7CB95218}" srcOrd="0" destOrd="1" presId="urn:microsoft.com/office/officeart/2017/3/layout/HorizontalPathTimeline"/>
    <dgm:cxn modelId="{02AC6805-E60F-4E28-83F7-7F5B94FAB297}" type="presOf" srcId="{53813BD3-4A20-4EAC-8527-AD48106FD9B4}" destId="{C15BF57C-991A-4C5F-855E-1BA1E04C5026}" srcOrd="0" destOrd="0" presId="urn:microsoft.com/office/officeart/2017/3/layout/HorizontalPathTimeline"/>
    <dgm:cxn modelId="{08AEC407-CA50-4053-A123-0B596B8805A4}" type="presOf" srcId="{A2F9A725-A8CC-4C1F-9269-5981795B4899}" destId="{4F11D5EA-6B94-429F-B73C-5A566EDAB7F1}" srcOrd="0" destOrd="0" presId="urn:microsoft.com/office/officeart/2017/3/layout/HorizontalPathTimeline"/>
    <dgm:cxn modelId="{862A4335-6285-437B-B648-7E1CCDF0B0B6}" srcId="{28E5F0E0-8ADA-4CBE-904E-15133245B3CD}" destId="{A2F9A725-A8CC-4C1F-9269-5981795B4899}" srcOrd="0" destOrd="0" parTransId="{74DD1DEA-BAB0-47BF-8546-B5915A5E9E3E}" sibTransId="{E7FADB04-8C4D-44CE-9ACD-D99859ED5DD7}"/>
    <dgm:cxn modelId="{A0CE5940-2EB5-4131-8777-76A609CAE6E3}" type="presOf" srcId="{1690DA27-C8E3-49B1-9BC8-899973B158A1}" destId="{106A6036-DEEC-4725-BA5E-5AAA20D8846D}" srcOrd="0" destOrd="0" presId="urn:microsoft.com/office/officeart/2017/3/layout/HorizontalPathTimeline"/>
    <dgm:cxn modelId="{8057535D-50AD-44B0-BFEE-872C984787C6}" type="presOf" srcId="{28E5F0E0-8ADA-4CBE-904E-15133245B3CD}" destId="{B753593A-F121-451C-AC86-4132BFF5F03E}" srcOrd="0" destOrd="0" presId="urn:microsoft.com/office/officeart/2017/3/layout/HorizontalPathTimeline"/>
    <dgm:cxn modelId="{AE46DA63-29E0-400B-81B8-56D54E12BD61}" srcId="{01186019-FF72-41B3-B0DB-12F84F344EA7}" destId="{7E1969C0-AD02-45F8-9C06-95150C86A720}" srcOrd="0" destOrd="0" parTransId="{06F3D4F8-604B-4122-B79F-1FA1362BEBB6}" sibTransId="{42FDEE91-294C-4413-99EB-EABB763D0F65}"/>
    <dgm:cxn modelId="{06862D69-03B4-4714-901E-5C77674D925D}" type="presOf" srcId="{38A7D175-9525-4D3B-B812-E1C4D2F9598D}" destId="{D8DF94DB-1EF7-4BE7-AF01-B7578EA3EC5F}" srcOrd="0" destOrd="0" presId="urn:microsoft.com/office/officeart/2017/3/layout/HorizontalPathTimeline"/>
    <dgm:cxn modelId="{DF950E82-AD35-4DCC-B5F5-A62212BA3290}" type="presOf" srcId="{48AB950B-AA76-4326-B9ED-CECAE5284598}" destId="{951145A4-8FA8-496D-A8C5-FF9CBB6AA45F}" srcOrd="0" destOrd="0" presId="urn:microsoft.com/office/officeart/2017/3/layout/HorizontalPathTimeline"/>
    <dgm:cxn modelId="{0D586688-5BBE-4C75-9342-4EDC16A5E1F7}" type="presOf" srcId="{7E1969C0-AD02-45F8-9C06-95150C86A720}" destId="{75848F3F-54C7-485B-A00A-8ABD7CB95218}" srcOrd="0" destOrd="0" presId="urn:microsoft.com/office/officeart/2017/3/layout/HorizontalPathTimeline"/>
    <dgm:cxn modelId="{0BCF98AB-0F87-42A3-AAC5-8C2DC3483B6A}" srcId="{38A7D175-9525-4D3B-B812-E1C4D2F9598D}" destId="{48AB950B-AA76-4326-B9ED-CECAE5284598}" srcOrd="0" destOrd="0" parTransId="{8427471B-40DF-4F6A-9423-76DFA65140F0}" sibTransId="{A0CD4272-E4A0-4123-8BB2-A5CDD7FCFAD1}"/>
    <dgm:cxn modelId="{0C1C48B2-E397-4BD0-9BF0-E106EDB9A78D}" srcId="{53813BD3-4A20-4EAC-8527-AD48106FD9B4}" destId="{01186019-FF72-41B3-B0DB-12F84F344EA7}" srcOrd="3" destOrd="0" parTransId="{60F75AAC-CF37-4C6F-8C07-A5190C3AB550}" sibTransId="{162C6647-D37B-48EF-B143-3B65AC8CAB03}"/>
    <dgm:cxn modelId="{01F2F0BD-7AEF-4FCA-8FA2-AEA799EC9175}" srcId="{228A59C0-3395-4BEA-8323-BE0D575EC091}" destId="{1690DA27-C8E3-49B1-9BC8-899973B158A1}" srcOrd="0" destOrd="0" parTransId="{4CA1E273-DD19-454E-A1DA-D5945BEC6F4D}" sibTransId="{92E0D887-FD50-447E-A2B1-DBDE0F527214}"/>
    <dgm:cxn modelId="{4A5174CE-71E3-4A01-B611-424B755ECF33}" srcId="{53813BD3-4A20-4EAC-8527-AD48106FD9B4}" destId="{28E5F0E0-8ADA-4CBE-904E-15133245B3CD}" srcOrd="1" destOrd="0" parTransId="{82071BEA-2047-48CC-A8F7-FB3C646C7E07}" sibTransId="{672E34BC-A198-4EBD-85F2-F43188AC7BCF}"/>
    <dgm:cxn modelId="{F9458AD1-F9D3-440B-A733-15F7F5C0CD13}" type="presOf" srcId="{01186019-FF72-41B3-B0DB-12F84F344EA7}" destId="{3523FC4B-96EF-4719-8090-8F83E3E8E919}" srcOrd="0" destOrd="0" presId="urn:microsoft.com/office/officeart/2017/3/layout/HorizontalPathTimeline"/>
    <dgm:cxn modelId="{52A4C2D2-0FD5-48A6-8493-2CEEB29B6C38}" srcId="{53813BD3-4A20-4EAC-8527-AD48106FD9B4}" destId="{228A59C0-3395-4BEA-8323-BE0D575EC091}" srcOrd="2" destOrd="0" parTransId="{FF2ABE10-D7C7-4E96-A074-88597E5D62A1}" sibTransId="{9C4B89BF-2D44-47E9-BEE3-8D821C35E37C}"/>
    <dgm:cxn modelId="{7E9F5FE8-9A3B-49F6-A645-67D2C1546FA0}" srcId="{01186019-FF72-41B3-B0DB-12F84F344EA7}" destId="{4804D12C-8D64-42CD-A75F-BFCF4D8B4473}" srcOrd="1" destOrd="0" parTransId="{91B078EC-2042-43DC-AC55-7B501E6014BA}" sibTransId="{ABAA7DA1-4CFB-489A-958F-5B3BADD1DFC3}"/>
    <dgm:cxn modelId="{58293CEF-4E2C-485B-BDD1-A22595033B53}" type="presOf" srcId="{228A59C0-3395-4BEA-8323-BE0D575EC091}" destId="{717B2BA6-0106-4286-99D3-6070876A43AE}" srcOrd="0" destOrd="0" presId="urn:microsoft.com/office/officeart/2017/3/layout/HorizontalPathTimeline"/>
    <dgm:cxn modelId="{244F22FF-70B3-4939-8CCA-D1B4C1DA359D}" srcId="{53813BD3-4A20-4EAC-8527-AD48106FD9B4}" destId="{38A7D175-9525-4D3B-B812-E1C4D2F9598D}" srcOrd="0" destOrd="0" parTransId="{F7CFED2B-AF5F-4540-956A-5307569EFD10}" sibTransId="{153EF89B-4201-4927-A459-4D4B2CB478A3}"/>
    <dgm:cxn modelId="{474FD638-4EB0-4698-8D5F-0F1F43E4AB42}" type="presParOf" srcId="{C15BF57C-991A-4C5F-855E-1BA1E04C5026}" destId="{1744361B-009B-4550-8DF8-16B2F95DADCE}" srcOrd="0" destOrd="0" presId="urn:microsoft.com/office/officeart/2017/3/layout/HorizontalPathTimeline"/>
    <dgm:cxn modelId="{68601042-E005-497C-8023-52C889BBA50D}" type="presParOf" srcId="{C15BF57C-991A-4C5F-855E-1BA1E04C5026}" destId="{E6D3DC5E-CC1A-4BC7-A5AE-2477912BAA92}" srcOrd="1" destOrd="0" presId="urn:microsoft.com/office/officeart/2017/3/layout/HorizontalPathTimeline"/>
    <dgm:cxn modelId="{C34DB19A-6A46-4F07-B1B9-035FCF8608EC}" type="presParOf" srcId="{E6D3DC5E-CC1A-4BC7-A5AE-2477912BAA92}" destId="{C16FE6F6-A272-40F9-A8FE-4365FE051A66}" srcOrd="0" destOrd="0" presId="urn:microsoft.com/office/officeart/2017/3/layout/HorizontalPathTimeline"/>
    <dgm:cxn modelId="{2FCD59FD-AD49-4E26-B8E7-00E99FA99A31}" type="presParOf" srcId="{C16FE6F6-A272-40F9-A8FE-4365FE051A66}" destId="{D8DF94DB-1EF7-4BE7-AF01-B7578EA3EC5F}" srcOrd="0" destOrd="0" presId="urn:microsoft.com/office/officeart/2017/3/layout/HorizontalPathTimeline"/>
    <dgm:cxn modelId="{7B10967D-B9A5-4FB6-877A-FAD177006B7E}" type="presParOf" srcId="{C16FE6F6-A272-40F9-A8FE-4365FE051A66}" destId="{61B25B8D-02E8-49F4-806F-3FDC25A17238}" srcOrd="1" destOrd="0" presId="urn:microsoft.com/office/officeart/2017/3/layout/HorizontalPathTimeline"/>
    <dgm:cxn modelId="{936A9DB3-BBBD-4352-8E82-14465F2C6F0F}" type="presParOf" srcId="{61B25B8D-02E8-49F4-806F-3FDC25A17238}" destId="{951145A4-8FA8-496D-A8C5-FF9CBB6AA45F}" srcOrd="0" destOrd="0" presId="urn:microsoft.com/office/officeart/2017/3/layout/HorizontalPathTimeline"/>
    <dgm:cxn modelId="{D03405E2-A76B-4052-9732-118C0B27CAB2}" type="presParOf" srcId="{61B25B8D-02E8-49F4-806F-3FDC25A17238}" destId="{054540F1-4E03-494D-AE8D-E56DB93EB8BF}" srcOrd="1" destOrd="0" presId="urn:microsoft.com/office/officeart/2017/3/layout/HorizontalPathTimeline"/>
    <dgm:cxn modelId="{0A17A4DB-9126-4EF8-923C-B4234767C314}" type="presParOf" srcId="{C16FE6F6-A272-40F9-A8FE-4365FE051A66}" destId="{C487EC99-82B7-460C-B5DE-8D21713DDB05}" srcOrd="2" destOrd="0" presId="urn:microsoft.com/office/officeart/2017/3/layout/HorizontalPathTimeline"/>
    <dgm:cxn modelId="{DEF7DE94-4079-4FE3-8154-9353635E67DC}" type="presParOf" srcId="{C16FE6F6-A272-40F9-A8FE-4365FE051A66}" destId="{5DDC728F-7951-4DC1-AC82-C8A95A28B7D1}" srcOrd="3" destOrd="0" presId="urn:microsoft.com/office/officeart/2017/3/layout/HorizontalPathTimeline"/>
    <dgm:cxn modelId="{28D07417-13B7-4898-8098-9EF322549E4F}" type="presParOf" srcId="{C16FE6F6-A272-40F9-A8FE-4365FE051A66}" destId="{536A8730-B5E2-468E-87C3-F34E0025CC54}" srcOrd="4" destOrd="0" presId="urn:microsoft.com/office/officeart/2017/3/layout/HorizontalPathTimeline"/>
    <dgm:cxn modelId="{09A48419-1401-4818-BF04-3AB2177D93F2}" type="presParOf" srcId="{E6D3DC5E-CC1A-4BC7-A5AE-2477912BAA92}" destId="{48CF4D39-C7D3-43FD-B557-12AC4DBAE152}" srcOrd="1" destOrd="0" presId="urn:microsoft.com/office/officeart/2017/3/layout/HorizontalPathTimeline"/>
    <dgm:cxn modelId="{D7862549-AA28-4760-AB8E-FB7EFC2639D8}" type="presParOf" srcId="{E6D3DC5E-CC1A-4BC7-A5AE-2477912BAA92}" destId="{AFEA82ED-993D-435A-957D-87FC0912F6BF}" srcOrd="2" destOrd="0" presId="urn:microsoft.com/office/officeart/2017/3/layout/HorizontalPathTimeline"/>
    <dgm:cxn modelId="{02371D02-C5A7-4F24-A6CD-E4C7EFA572DD}" type="presParOf" srcId="{AFEA82ED-993D-435A-957D-87FC0912F6BF}" destId="{B753593A-F121-451C-AC86-4132BFF5F03E}" srcOrd="0" destOrd="0" presId="urn:microsoft.com/office/officeart/2017/3/layout/HorizontalPathTimeline"/>
    <dgm:cxn modelId="{C670A4C7-A93C-4558-B44A-164630B69708}" type="presParOf" srcId="{AFEA82ED-993D-435A-957D-87FC0912F6BF}" destId="{F0F57DA8-5BB0-48A9-840E-82EB094B774F}" srcOrd="1" destOrd="0" presId="urn:microsoft.com/office/officeart/2017/3/layout/HorizontalPathTimeline"/>
    <dgm:cxn modelId="{43B30DFF-5843-427C-A74F-DC630B6EFA31}" type="presParOf" srcId="{F0F57DA8-5BB0-48A9-840E-82EB094B774F}" destId="{4F11D5EA-6B94-429F-B73C-5A566EDAB7F1}" srcOrd="0" destOrd="0" presId="urn:microsoft.com/office/officeart/2017/3/layout/HorizontalPathTimeline"/>
    <dgm:cxn modelId="{0F10113C-DD51-4B85-AB56-0B523597C557}" type="presParOf" srcId="{F0F57DA8-5BB0-48A9-840E-82EB094B774F}" destId="{F2C855D2-E81D-40F2-8ACE-E183F376F782}" srcOrd="1" destOrd="0" presId="urn:microsoft.com/office/officeart/2017/3/layout/HorizontalPathTimeline"/>
    <dgm:cxn modelId="{88CADEFF-EBA6-492C-B250-15D6A26F6F04}" type="presParOf" srcId="{AFEA82ED-993D-435A-957D-87FC0912F6BF}" destId="{E5398F5F-0AFA-4A08-9987-C0DC6CA3DD5A}" srcOrd="2" destOrd="0" presId="urn:microsoft.com/office/officeart/2017/3/layout/HorizontalPathTimeline"/>
    <dgm:cxn modelId="{4E8BEB9C-9BC6-4CF1-85DD-E647DB2AC901}" type="presParOf" srcId="{AFEA82ED-993D-435A-957D-87FC0912F6BF}" destId="{BE84C3EB-10AE-4593-9ECB-1B8677F356E1}" srcOrd="3" destOrd="0" presId="urn:microsoft.com/office/officeart/2017/3/layout/HorizontalPathTimeline"/>
    <dgm:cxn modelId="{A21D5DCA-D550-4E3F-9E79-F7A2C0B5047B}" type="presParOf" srcId="{AFEA82ED-993D-435A-957D-87FC0912F6BF}" destId="{A9050AF3-1C70-4FD7-8446-D342C0C8A733}" srcOrd="4" destOrd="0" presId="urn:microsoft.com/office/officeart/2017/3/layout/HorizontalPathTimeline"/>
    <dgm:cxn modelId="{66FEFD37-9E05-4484-BB9F-F315C25752A6}" type="presParOf" srcId="{E6D3DC5E-CC1A-4BC7-A5AE-2477912BAA92}" destId="{038AA219-ABA3-475F-A77C-3A4146225D11}" srcOrd="3" destOrd="0" presId="urn:microsoft.com/office/officeart/2017/3/layout/HorizontalPathTimeline"/>
    <dgm:cxn modelId="{D1C12A01-5547-4183-B0A7-391B1DE6618B}" type="presParOf" srcId="{E6D3DC5E-CC1A-4BC7-A5AE-2477912BAA92}" destId="{38EB1BFF-0361-4E97-BD66-D77DA17563BC}" srcOrd="4" destOrd="0" presId="urn:microsoft.com/office/officeart/2017/3/layout/HorizontalPathTimeline"/>
    <dgm:cxn modelId="{5FE89127-A60D-44E5-A06B-833A2FA58AB6}" type="presParOf" srcId="{38EB1BFF-0361-4E97-BD66-D77DA17563BC}" destId="{717B2BA6-0106-4286-99D3-6070876A43AE}" srcOrd="0" destOrd="0" presId="urn:microsoft.com/office/officeart/2017/3/layout/HorizontalPathTimeline"/>
    <dgm:cxn modelId="{01B11273-1556-4568-85BE-BFE96CD90B98}" type="presParOf" srcId="{38EB1BFF-0361-4E97-BD66-D77DA17563BC}" destId="{F14B4544-79EE-459E-9E1F-65D51F49B38E}" srcOrd="1" destOrd="0" presId="urn:microsoft.com/office/officeart/2017/3/layout/HorizontalPathTimeline"/>
    <dgm:cxn modelId="{792834EF-58C5-458F-8F5B-3BDA223F85A3}" type="presParOf" srcId="{F14B4544-79EE-459E-9E1F-65D51F49B38E}" destId="{106A6036-DEEC-4725-BA5E-5AAA20D8846D}" srcOrd="0" destOrd="0" presId="urn:microsoft.com/office/officeart/2017/3/layout/HorizontalPathTimeline"/>
    <dgm:cxn modelId="{DF5E7108-89A9-4EB8-8A14-92D9E4994017}" type="presParOf" srcId="{F14B4544-79EE-459E-9E1F-65D51F49B38E}" destId="{0A68DEC0-D1F5-4C3A-BCF3-4C1B3640D1E4}" srcOrd="1" destOrd="0" presId="urn:microsoft.com/office/officeart/2017/3/layout/HorizontalPathTimeline"/>
    <dgm:cxn modelId="{BCA00DC9-A2EB-4E94-B753-98E56FB0AD59}" type="presParOf" srcId="{38EB1BFF-0361-4E97-BD66-D77DA17563BC}" destId="{47BFB32B-3D89-40F9-BFAC-90603C1BD62B}" srcOrd="2" destOrd="0" presId="urn:microsoft.com/office/officeart/2017/3/layout/HorizontalPathTimeline"/>
    <dgm:cxn modelId="{E68D72AE-AF04-4F97-AEC8-42E6843DDF58}" type="presParOf" srcId="{38EB1BFF-0361-4E97-BD66-D77DA17563BC}" destId="{E23BF54B-7A03-4991-8B60-67A2C97F5977}" srcOrd="3" destOrd="0" presId="urn:microsoft.com/office/officeart/2017/3/layout/HorizontalPathTimeline"/>
    <dgm:cxn modelId="{FD2F9E13-03C3-4ECF-9A22-7D5C2185940F}" type="presParOf" srcId="{38EB1BFF-0361-4E97-BD66-D77DA17563BC}" destId="{039D8C2D-11F4-4D76-B09F-06939DEA2B57}" srcOrd="4" destOrd="0" presId="urn:microsoft.com/office/officeart/2017/3/layout/HorizontalPathTimeline"/>
    <dgm:cxn modelId="{0050E987-4904-481D-B9D1-F99609F1831A}" type="presParOf" srcId="{E6D3DC5E-CC1A-4BC7-A5AE-2477912BAA92}" destId="{C948AEDC-08E0-465B-8688-E4D5ADA6B09E}" srcOrd="5" destOrd="0" presId="urn:microsoft.com/office/officeart/2017/3/layout/HorizontalPathTimeline"/>
    <dgm:cxn modelId="{ED501FB6-7081-4312-BD94-8229A8CE53C7}" type="presParOf" srcId="{E6D3DC5E-CC1A-4BC7-A5AE-2477912BAA92}" destId="{93B5B9A3-53DC-4BC7-8264-8B4046CC0830}" srcOrd="6" destOrd="0" presId="urn:microsoft.com/office/officeart/2017/3/layout/HorizontalPathTimeline"/>
    <dgm:cxn modelId="{B248A639-3D77-4318-AF2C-1B6EA8367095}" type="presParOf" srcId="{93B5B9A3-53DC-4BC7-8264-8B4046CC0830}" destId="{3523FC4B-96EF-4719-8090-8F83E3E8E919}" srcOrd="0" destOrd="0" presId="urn:microsoft.com/office/officeart/2017/3/layout/HorizontalPathTimeline"/>
    <dgm:cxn modelId="{C14622BA-1C47-4042-896E-A8E41444ED2B}" type="presParOf" srcId="{93B5B9A3-53DC-4BC7-8264-8B4046CC0830}" destId="{30E1A90E-4EC3-46FC-944A-55E54DCE90CA}" srcOrd="1" destOrd="0" presId="urn:microsoft.com/office/officeart/2017/3/layout/HorizontalPathTimeline"/>
    <dgm:cxn modelId="{24029F36-28A0-476D-AB78-66172F8653FF}" type="presParOf" srcId="{30E1A90E-4EC3-46FC-944A-55E54DCE90CA}" destId="{75848F3F-54C7-485B-A00A-8ABD7CB95218}" srcOrd="0" destOrd="0" presId="urn:microsoft.com/office/officeart/2017/3/layout/HorizontalPathTimeline"/>
    <dgm:cxn modelId="{F916DD1D-89DE-4393-9C39-0698BF52CF22}" type="presParOf" srcId="{30E1A90E-4EC3-46FC-944A-55E54DCE90CA}" destId="{768B163A-2EF0-42D1-8D3F-B2E09A23456D}" srcOrd="1" destOrd="0" presId="urn:microsoft.com/office/officeart/2017/3/layout/HorizontalPathTimeline"/>
    <dgm:cxn modelId="{873340F1-F043-4BFF-A27F-85572C78383A}" type="presParOf" srcId="{93B5B9A3-53DC-4BC7-8264-8B4046CC0830}" destId="{5E868C67-64BE-491B-9269-12462E0A7DF1}" srcOrd="2" destOrd="0" presId="urn:microsoft.com/office/officeart/2017/3/layout/HorizontalPathTimeline"/>
    <dgm:cxn modelId="{63133103-6C9A-4F3F-966D-E4ED8E655115}" type="presParOf" srcId="{93B5B9A3-53DC-4BC7-8264-8B4046CC0830}" destId="{9145EFFA-67EA-497A-A5E7-29BA0FA0D174}" srcOrd="3" destOrd="0" presId="urn:microsoft.com/office/officeart/2017/3/layout/HorizontalPathTimeline"/>
    <dgm:cxn modelId="{7DBF2388-169D-412C-A88D-44BEF492A4FF}" type="presParOf" srcId="{93B5B9A3-53DC-4BC7-8264-8B4046CC0830}" destId="{EC5128AD-A658-4084-AEE5-381CA7704967}"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DF94DB-1EF7-4BE7-AF01-B7578EA3EC5F}">
      <dsp:nvSpPr>
        <dsp:cNvPr id="0" name=""/>
        <dsp:cNvSpPr/>
      </dsp:nvSpPr>
      <dsp:spPr>
        <a:xfrm>
          <a:off x="174823" y="3049203"/>
          <a:ext cx="1394330" cy="641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a:t>1989</a:t>
          </a:r>
        </a:p>
      </dsp:txBody>
      <dsp:txXfrm>
        <a:off x="174823" y="3049203"/>
        <a:ext cx="1394330" cy="641638"/>
      </dsp:txXfrm>
    </dsp:sp>
    <dsp:sp modelId="{1744361B-009B-4550-8DF8-16B2F95DADCE}">
      <dsp:nvSpPr>
        <dsp:cNvPr id="0" name=""/>
        <dsp:cNvSpPr/>
      </dsp:nvSpPr>
      <dsp:spPr>
        <a:xfrm>
          <a:off x="0" y="2725545"/>
          <a:ext cx="4358346" cy="22712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1145A4-8FA8-496D-A8C5-FF9CBB6AA45F}">
      <dsp:nvSpPr>
        <dsp:cNvPr id="0" name=""/>
        <dsp:cNvSpPr/>
      </dsp:nvSpPr>
      <dsp:spPr>
        <a:xfrm>
          <a:off x="105106" y="302542"/>
          <a:ext cx="1533763" cy="145770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a:t>First flexible coil balloon Expandable Intracoronary Stent development for Humans (physician and veterinarian), pig animal model, (U of AL)</a:t>
          </a:r>
        </a:p>
      </dsp:txBody>
      <dsp:txXfrm>
        <a:off x="105106" y="302542"/>
        <a:ext cx="1533763" cy="1457705"/>
      </dsp:txXfrm>
    </dsp:sp>
    <dsp:sp modelId="{C487EC99-82B7-460C-B5DE-8D21713DDB05}">
      <dsp:nvSpPr>
        <dsp:cNvPr id="0" name=""/>
        <dsp:cNvSpPr/>
      </dsp:nvSpPr>
      <dsp:spPr>
        <a:xfrm>
          <a:off x="871988" y="1760247"/>
          <a:ext cx="0" cy="965297"/>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B753593A-F121-451C-AC86-4132BFF5F03E}">
      <dsp:nvSpPr>
        <dsp:cNvPr id="0" name=""/>
        <dsp:cNvSpPr/>
      </dsp:nvSpPr>
      <dsp:spPr>
        <a:xfrm>
          <a:off x="1046279" y="2320600"/>
          <a:ext cx="1394330" cy="345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66750">
            <a:lnSpc>
              <a:spcPct val="90000"/>
            </a:lnSpc>
            <a:spcBef>
              <a:spcPct val="0"/>
            </a:spcBef>
            <a:spcAft>
              <a:spcPct val="35000"/>
            </a:spcAft>
            <a:buNone/>
            <a:defRPr b="1"/>
          </a:pPr>
          <a:r>
            <a:rPr lang="en-US" sz="1500" kern="1200" dirty="0"/>
            <a:t>2009</a:t>
          </a:r>
        </a:p>
      </dsp:txBody>
      <dsp:txXfrm>
        <a:off x="1046279" y="2320600"/>
        <a:ext cx="1394330" cy="345926"/>
      </dsp:txXfrm>
    </dsp:sp>
    <dsp:sp modelId="{4F11D5EA-6B94-429F-B73C-5A566EDAB7F1}">
      <dsp:nvSpPr>
        <dsp:cNvPr id="0" name=""/>
        <dsp:cNvSpPr/>
      </dsp:nvSpPr>
      <dsp:spPr>
        <a:xfrm>
          <a:off x="948403" y="3801794"/>
          <a:ext cx="1533763" cy="123859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a:t>Orthopedic surgeons (physician and veterinarian) research hip and knee replacement methods on  dogs as a model for humans, U of Missouri</a:t>
          </a:r>
        </a:p>
      </dsp:txBody>
      <dsp:txXfrm>
        <a:off x="948403" y="3801794"/>
        <a:ext cx="1533763" cy="1238599"/>
      </dsp:txXfrm>
    </dsp:sp>
    <dsp:sp modelId="{E5398F5F-0AFA-4A08-9987-C0DC6CA3DD5A}">
      <dsp:nvSpPr>
        <dsp:cNvPr id="0" name=""/>
        <dsp:cNvSpPr/>
      </dsp:nvSpPr>
      <dsp:spPr>
        <a:xfrm flipH="1">
          <a:off x="1739722" y="2910085"/>
          <a:ext cx="46874" cy="1086169"/>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5DDC728F-7951-4DC1-AC82-C8A95A28B7D1}">
      <dsp:nvSpPr>
        <dsp:cNvPr id="0" name=""/>
        <dsp:cNvSpPr/>
      </dsp:nvSpPr>
      <dsp:spPr>
        <a:xfrm>
          <a:off x="801010" y="2768131"/>
          <a:ext cx="141955" cy="141955"/>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BE84C3EB-10AE-4593-9ECB-1B8677F356E1}">
      <dsp:nvSpPr>
        <dsp:cNvPr id="0" name=""/>
        <dsp:cNvSpPr/>
      </dsp:nvSpPr>
      <dsp:spPr>
        <a:xfrm>
          <a:off x="1672467" y="3134066"/>
          <a:ext cx="141955" cy="76532"/>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717B2BA6-0106-4286-99D3-6070876A43AE}">
      <dsp:nvSpPr>
        <dsp:cNvPr id="0" name=""/>
        <dsp:cNvSpPr/>
      </dsp:nvSpPr>
      <dsp:spPr>
        <a:xfrm>
          <a:off x="1917736" y="3049203"/>
          <a:ext cx="1394330" cy="641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dirty="0"/>
            <a:t>2011</a:t>
          </a:r>
        </a:p>
      </dsp:txBody>
      <dsp:txXfrm>
        <a:off x="1917736" y="3049203"/>
        <a:ext cx="1394330" cy="641638"/>
      </dsp:txXfrm>
    </dsp:sp>
    <dsp:sp modelId="{106A6036-DEEC-4725-BA5E-5AAA20D8846D}">
      <dsp:nvSpPr>
        <dsp:cNvPr id="0" name=""/>
        <dsp:cNvSpPr/>
      </dsp:nvSpPr>
      <dsp:spPr>
        <a:xfrm>
          <a:off x="1848019" y="770108"/>
          <a:ext cx="1533763" cy="99013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a:t>Veterinarians and physicians prove that Helicobacter pylori leads to gastric cancer, mouse model, MIT</a:t>
          </a:r>
        </a:p>
      </dsp:txBody>
      <dsp:txXfrm>
        <a:off x="1848019" y="770108"/>
        <a:ext cx="1533763" cy="990139"/>
      </dsp:txXfrm>
    </dsp:sp>
    <dsp:sp modelId="{47BFB32B-3D89-40F9-BFAC-90603C1BD62B}">
      <dsp:nvSpPr>
        <dsp:cNvPr id="0" name=""/>
        <dsp:cNvSpPr/>
      </dsp:nvSpPr>
      <dsp:spPr>
        <a:xfrm>
          <a:off x="2614901" y="1760247"/>
          <a:ext cx="0" cy="965297"/>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3523FC4B-96EF-4719-8090-8F83E3E8E919}">
      <dsp:nvSpPr>
        <dsp:cNvPr id="0" name=""/>
        <dsp:cNvSpPr/>
      </dsp:nvSpPr>
      <dsp:spPr>
        <a:xfrm>
          <a:off x="2789192" y="1987376"/>
          <a:ext cx="1394330" cy="641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66750">
            <a:lnSpc>
              <a:spcPct val="90000"/>
            </a:lnSpc>
            <a:spcBef>
              <a:spcPct val="0"/>
            </a:spcBef>
            <a:spcAft>
              <a:spcPct val="35000"/>
            </a:spcAft>
            <a:buNone/>
            <a:defRPr b="1"/>
          </a:pPr>
          <a:r>
            <a:rPr lang="en-US" sz="1500" kern="1200" dirty="0"/>
            <a:t>2020</a:t>
          </a:r>
        </a:p>
      </dsp:txBody>
      <dsp:txXfrm>
        <a:off x="2789192" y="1987376"/>
        <a:ext cx="1394330" cy="641638"/>
      </dsp:txXfrm>
    </dsp:sp>
    <dsp:sp modelId="{75848F3F-54C7-485B-A00A-8ABD7CB95218}">
      <dsp:nvSpPr>
        <dsp:cNvPr id="0" name=""/>
        <dsp:cNvSpPr/>
      </dsp:nvSpPr>
      <dsp:spPr>
        <a:xfrm>
          <a:off x="2719475" y="3917971"/>
          <a:ext cx="1533763" cy="176024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a:t>Human medical labs unable to handle COVID testing demand at the start of the COVID-19 pandemic</a:t>
          </a:r>
        </a:p>
        <a:p>
          <a:pPr marL="0" lvl="0" indent="0" algn="l" defTabSz="488950">
            <a:lnSpc>
              <a:spcPct val="90000"/>
            </a:lnSpc>
            <a:spcBef>
              <a:spcPct val="0"/>
            </a:spcBef>
            <a:spcAft>
              <a:spcPct val="35000"/>
            </a:spcAft>
            <a:buNone/>
          </a:pPr>
          <a:r>
            <a:rPr lang="en-US" sz="1100" kern="1200" dirty="0"/>
            <a:t>Veterinary network labs obtain CLIA certification and run millions of PCRs to assist with surge testing</a:t>
          </a:r>
        </a:p>
      </dsp:txBody>
      <dsp:txXfrm>
        <a:off x="2719475" y="3917971"/>
        <a:ext cx="1533763" cy="1760247"/>
      </dsp:txXfrm>
    </dsp:sp>
    <dsp:sp modelId="{5E868C67-64BE-491B-9269-12462E0A7DF1}">
      <dsp:nvSpPr>
        <dsp:cNvPr id="0" name=""/>
        <dsp:cNvSpPr/>
      </dsp:nvSpPr>
      <dsp:spPr>
        <a:xfrm>
          <a:off x="3486357" y="2952673"/>
          <a:ext cx="0" cy="965297"/>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E23BF54B-7A03-4991-8B60-67A2C97F5977}">
      <dsp:nvSpPr>
        <dsp:cNvPr id="0" name=""/>
        <dsp:cNvSpPr/>
      </dsp:nvSpPr>
      <dsp:spPr>
        <a:xfrm>
          <a:off x="2543923" y="2768131"/>
          <a:ext cx="141955" cy="141955"/>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9145EFFA-67EA-497A-A5E7-29BA0FA0D174}">
      <dsp:nvSpPr>
        <dsp:cNvPr id="0" name=""/>
        <dsp:cNvSpPr/>
      </dsp:nvSpPr>
      <dsp:spPr>
        <a:xfrm>
          <a:off x="3415379" y="2768131"/>
          <a:ext cx="141955" cy="141955"/>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B12F51D0-AB4C-42C3-8A2F-C1CA0876CD81}" type="datetimeFigureOut">
              <a:rPr lang="en-US" smtClean="0"/>
              <a:pPr/>
              <a:t>3/29/2022</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A82E4ADD-4A88-4BE9-9344-35C16973055D}" type="slidenum">
              <a:rPr lang="en-US" smtClean="0"/>
              <a:pPr/>
              <a:t>‹#›</a:t>
            </a:fld>
            <a:endParaRPr lang="en-US"/>
          </a:p>
        </p:txBody>
      </p:sp>
    </p:spTree>
    <p:extLst>
      <p:ext uri="{BB962C8B-B14F-4D97-AF65-F5344CB8AC3E}">
        <p14:creationId xmlns:p14="http://schemas.microsoft.com/office/powerpoint/2010/main" val="37660187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63E6131-437E-49A3-9FE2-50A8C9AEA693}" type="datetimeFigureOut">
              <a:rPr lang="en-US" smtClean="0"/>
              <a:pPr/>
              <a:t>3/29/2022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A6230BF-F320-4B2F-8DAD-4183BA821101}" type="slidenum">
              <a:rPr lang="en-US" smtClean="0"/>
              <a:pPr/>
              <a:t>‹#›</a:t>
            </a:fld>
            <a:endParaRPr lang="en-US"/>
          </a:p>
        </p:txBody>
      </p:sp>
    </p:spTree>
    <p:extLst>
      <p:ext uri="{BB962C8B-B14F-4D97-AF65-F5344CB8AC3E}">
        <p14:creationId xmlns:p14="http://schemas.microsoft.com/office/powerpoint/2010/main" val="3084036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Laura Kahn, MD – Research Scholar with the program on Science and Global Security until 2021 at Princeton, co-founder of the OHI, prolific writer and author of books on One Health and beyond.</a:t>
            </a:r>
          </a:p>
          <a:p>
            <a:endParaRPr lang="en-US" dirty="0"/>
          </a:p>
          <a:p>
            <a:r>
              <a:rPr lang="en-US" dirty="0"/>
              <a:t>Bruce Kaplan, DVM – Career with CDC as an epidemiologist and co-founder of the OHI</a:t>
            </a:r>
          </a:p>
          <a:p>
            <a:endParaRPr lang="en-US" dirty="0"/>
          </a:p>
          <a:p>
            <a:r>
              <a:rPr lang="en-US" dirty="0"/>
              <a:t>Thomas Monath, MD – Management partner of Crozet Biopharma, developer of Ebola vaccines, Professor, Harvard School of Public Health</a:t>
            </a:r>
          </a:p>
        </p:txBody>
      </p:sp>
      <p:sp>
        <p:nvSpPr>
          <p:cNvPr id="4" name="Slide Number Placeholder 3"/>
          <p:cNvSpPr>
            <a:spLocks noGrp="1"/>
          </p:cNvSpPr>
          <p:nvPr>
            <p:ph type="sldNum" sz="quarter" idx="5"/>
          </p:nvPr>
        </p:nvSpPr>
        <p:spPr/>
        <p:txBody>
          <a:bodyPr/>
          <a:lstStyle/>
          <a:p>
            <a:fld id="{AA6230BF-F320-4B2F-8DAD-4183BA821101}" type="slidenum">
              <a:rPr lang="en-US" smtClean="0"/>
              <a:pPr/>
              <a:t>4</a:t>
            </a:fld>
            <a:endParaRPr lang="en-US"/>
          </a:p>
        </p:txBody>
      </p:sp>
    </p:spTree>
    <p:extLst>
      <p:ext uri="{BB962C8B-B14F-4D97-AF65-F5344CB8AC3E}">
        <p14:creationId xmlns:p14="http://schemas.microsoft.com/office/powerpoint/2010/main" val="2147052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6230BF-F320-4B2F-8DAD-4183BA821101}" type="slidenum">
              <a:rPr lang="en-US" smtClean="0"/>
              <a:pPr/>
              <a:t>5</a:t>
            </a:fld>
            <a:endParaRPr lang="en-US"/>
          </a:p>
        </p:txBody>
      </p:sp>
    </p:spTree>
    <p:extLst>
      <p:ext uri="{BB962C8B-B14F-4D97-AF65-F5344CB8AC3E}">
        <p14:creationId xmlns:p14="http://schemas.microsoft.com/office/powerpoint/2010/main" val="1791538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6230BF-F320-4B2F-8DAD-4183BA821101}" type="slidenum">
              <a:rPr lang="en-US" smtClean="0"/>
              <a:pPr/>
              <a:t>6</a:t>
            </a:fld>
            <a:endParaRPr lang="en-US"/>
          </a:p>
        </p:txBody>
      </p:sp>
    </p:spTree>
    <p:extLst>
      <p:ext uri="{BB962C8B-B14F-4D97-AF65-F5344CB8AC3E}">
        <p14:creationId xmlns:p14="http://schemas.microsoft.com/office/powerpoint/2010/main" val="2325212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6230BF-F320-4B2F-8DAD-4183BA821101}" type="slidenum">
              <a:rPr lang="en-US" smtClean="0"/>
              <a:pPr/>
              <a:t>7</a:t>
            </a:fld>
            <a:endParaRPr lang="en-US"/>
          </a:p>
        </p:txBody>
      </p:sp>
    </p:spTree>
    <p:extLst>
      <p:ext uri="{BB962C8B-B14F-4D97-AF65-F5344CB8AC3E}">
        <p14:creationId xmlns:p14="http://schemas.microsoft.com/office/powerpoint/2010/main" val="3934230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22222"/>
                </a:solidFill>
                <a:effectLst/>
                <a:latin typeface="Helvetica Neue"/>
              </a:rPr>
              <a:t>We scarcely know the life that exists on this planet. A new estimate suggests that there are 1 trillion species of microbes on Earth, </a:t>
            </a:r>
          </a:p>
          <a:p>
            <a:r>
              <a:rPr lang="en-US" b="0" i="0" dirty="0">
                <a:solidFill>
                  <a:srgbClr val="222222"/>
                </a:solidFill>
                <a:effectLst/>
                <a:latin typeface="Helvetica Neue"/>
              </a:rPr>
              <a:t>and humans have only described less than one-thousandth of 1 percent of these (0.001 percent).</a:t>
            </a:r>
            <a:endParaRPr lang="en-US" dirty="0"/>
          </a:p>
        </p:txBody>
      </p:sp>
      <p:sp>
        <p:nvSpPr>
          <p:cNvPr id="4" name="Slide Number Placeholder 3"/>
          <p:cNvSpPr>
            <a:spLocks noGrp="1"/>
          </p:cNvSpPr>
          <p:nvPr>
            <p:ph type="sldNum" sz="quarter" idx="5"/>
          </p:nvPr>
        </p:nvSpPr>
        <p:spPr/>
        <p:txBody>
          <a:bodyPr/>
          <a:lstStyle/>
          <a:p>
            <a:fld id="{AA6230BF-F320-4B2F-8DAD-4183BA821101}" type="slidenum">
              <a:rPr lang="en-US" smtClean="0"/>
              <a:pPr/>
              <a:t>8</a:t>
            </a:fld>
            <a:endParaRPr lang="en-US"/>
          </a:p>
        </p:txBody>
      </p:sp>
    </p:spTree>
    <p:extLst>
      <p:ext uri="{BB962C8B-B14F-4D97-AF65-F5344CB8AC3E}">
        <p14:creationId xmlns:p14="http://schemas.microsoft.com/office/powerpoint/2010/main" val="3716856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6230BF-F320-4B2F-8DAD-4183BA821101}" type="slidenum">
              <a:rPr lang="en-US" smtClean="0"/>
              <a:pPr/>
              <a:t>11</a:t>
            </a:fld>
            <a:endParaRPr lang="en-US"/>
          </a:p>
        </p:txBody>
      </p:sp>
    </p:spTree>
    <p:extLst>
      <p:ext uri="{BB962C8B-B14F-4D97-AF65-F5344CB8AC3E}">
        <p14:creationId xmlns:p14="http://schemas.microsoft.com/office/powerpoint/2010/main" val="2170880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02122"/>
                </a:solidFill>
                <a:effectLst/>
                <a:latin typeface="Arial" panose="020B0604020202020204" pitchFamily="34" charset="0"/>
              </a:rPr>
              <a:t>The </a:t>
            </a:r>
            <a:r>
              <a:rPr lang="en-US" b="1" i="0" dirty="0" err="1">
                <a:solidFill>
                  <a:srgbClr val="202122"/>
                </a:solidFill>
                <a:effectLst/>
                <a:latin typeface="Arial" panose="020B0604020202020204" pitchFamily="34" charset="0"/>
              </a:rPr>
              <a:t>Wellcome</a:t>
            </a:r>
            <a:r>
              <a:rPr lang="en-US" b="1" i="0" dirty="0">
                <a:solidFill>
                  <a:srgbClr val="202122"/>
                </a:solidFill>
                <a:effectLst/>
                <a:latin typeface="Arial" panose="020B0604020202020204" pitchFamily="34" charset="0"/>
              </a:rPr>
              <a:t> Trust</a:t>
            </a:r>
            <a:r>
              <a:rPr lang="en-US" b="0" i="0" dirty="0">
                <a:solidFill>
                  <a:srgbClr val="202122"/>
                </a:solidFill>
                <a:effectLst/>
                <a:latin typeface="Arial" panose="020B0604020202020204" pitchFamily="34" charset="0"/>
              </a:rPr>
              <a:t> is a charitable foundation focused on health research based in London in the United Kingdom., founded in 1936</a:t>
            </a:r>
            <a:endParaRPr lang="en-US" dirty="0"/>
          </a:p>
        </p:txBody>
      </p:sp>
      <p:sp>
        <p:nvSpPr>
          <p:cNvPr id="4" name="Slide Number Placeholder 3"/>
          <p:cNvSpPr>
            <a:spLocks noGrp="1"/>
          </p:cNvSpPr>
          <p:nvPr>
            <p:ph type="sldNum" sz="quarter" idx="5"/>
          </p:nvPr>
        </p:nvSpPr>
        <p:spPr/>
        <p:txBody>
          <a:bodyPr/>
          <a:lstStyle/>
          <a:p>
            <a:fld id="{AA6230BF-F320-4B2F-8DAD-4183BA821101}" type="slidenum">
              <a:rPr lang="en-US" smtClean="0"/>
              <a:pPr/>
              <a:t>19</a:t>
            </a:fld>
            <a:endParaRPr lang="en-US"/>
          </a:p>
        </p:txBody>
      </p:sp>
    </p:spTree>
    <p:extLst>
      <p:ext uri="{BB962C8B-B14F-4D97-AF65-F5344CB8AC3E}">
        <p14:creationId xmlns:p14="http://schemas.microsoft.com/office/powerpoint/2010/main" val="290644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2A3F66E-DBAB-47B5-B36B-5721EAB8E6D1}" type="datetimeFigureOut">
              <a:rPr lang="en-US" smtClean="0"/>
              <a:pPr/>
              <a:t>3/29/2022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A703C-7BE8-4205-B8B0-89A33251644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A3F66E-DBAB-47B5-B36B-5721EAB8E6D1}" type="datetimeFigureOut">
              <a:rPr lang="en-US" smtClean="0"/>
              <a:pPr/>
              <a:t>3/29/2022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A703C-7BE8-4205-B8B0-89A3325164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A3F66E-DBAB-47B5-B36B-5721EAB8E6D1}" type="datetimeFigureOut">
              <a:rPr lang="en-US" smtClean="0"/>
              <a:pPr/>
              <a:t>3/29/2022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A703C-7BE8-4205-B8B0-89A33251644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2A3F66E-DBAB-47B5-B36B-5721EAB8E6D1}" type="datetimeFigureOut">
              <a:rPr lang="en-US" smtClean="0"/>
              <a:pPr/>
              <a:t>3/29/2022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3A703C-7BE8-4205-B8B0-89A3325164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2A3F66E-DBAB-47B5-B36B-5721EAB8E6D1}" type="datetimeFigureOut">
              <a:rPr lang="en-US" smtClean="0"/>
              <a:pPr/>
              <a:t>3/29/2022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3A703C-7BE8-4205-B8B0-89A33251644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2A3F66E-DBAB-47B5-B36B-5721EAB8E6D1}" type="datetimeFigureOut">
              <a:rPr lang="en-US" smtClean="0"/>
              <a:pPr/>
              <a:t>3/29/2022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3A703C-7BE8-4205-B8B0-89A3325164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A3F66E-DBAB-47B5-B36B-5721EAB8E6D1}" type="datetimeFigureOut">
              <a:rPr lang="en-US" smtClean="0"/>
              <a:pPr/>
              <a:t>3/29/2022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3A703C-7BE8-4205-B8B0-89A3325164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A3F66E-DBAB-47B5-B36B-5721EAB8E6D1}" type="datetimeFigureOut">
              <a:rPr lang="en-US" smtClean="0"/>
              <a:pPr/>
              <a:t>3/29/2022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3A703C-7BE8-4205-B8B0-89A33251644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A3F66E-DBAB-47B5-B36B-5721EAB8E6D1}" type="datetimeFigureOut">
              <a:rPr lang="en-US" smtClean="0"/>
              <a:pPr/>
              <a:t>3/29/2022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3A703C-7BE8-4205-B8B0-89A3325164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A3F66E-DBAB-47B5-B36B-5721EAB8E6D1}" type="datetimeFigureOut">
              <a:rPr lang="en-US" smtClean="0"/>
              <a:pPr/>
              <a:t>3/29/2022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A703C-7BE8-4205-B8B0-89A3325164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A3F66E-DBAB-47B5-B36B-5721EAB8E6D1}" type="datetimeFigureOut">
              <a:rPr lang="en-US" smtClean="0"/>
              <a:pPr/>
              <a:t>3/29/2022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A703C-7BE8-4205-B8B0-89A3325164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D989DC6D-4C2E-4E48-980B-C646AE42DCA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717EC27-C26D-4481-95E9-DEDE9440127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B9D1F53-EC35-4F7A-BF99-AA62697B77EA}"/>
              </a:ext>
            </a:extLst>
          </p:cNvPr>
          <p:cNvSpPr>
            <a:spLocks noGrp="1" noChangeArrowheads="1"/>
          </p:cNvSpPr>
          <p:nvPr>
            <p:ph type="sldNum" sz="quarter" idx="12"/>
          </p:nvPr>
        </p:nvSpPr>
        <p:spPr>
          <a:ln/>
        </p:spPr>
        <p:txBody>
          <a:bodyPr/>
          <a:lstStyle>
            <a:lvl1pPr>
              <a:defRPr/>
            </a:lvl1pPr>
          </a:lstStyle>
          <a:p>
            <a:pPr>
              <a:defRPr/>
            </a:pPr>
            <a:fld id="{DB1038E7-EE99-42C4-B3EF-8A7F81B76471}" type="slidenum">
              <a:rPr lang="en-US" altLang="en-US"/>
              <a:pPr>
                <a:defRPr/>
              </a:pPr>
              <a:t>‹#›</a:t>
            </a:fld>
            <a:endParaRPr lang="en-US" altLang="en-US"/>
          </a:p>
        </p:txBody>
      </p:sp>
    </p:spTree>
    <p:extLst>
      <p:ext uri="{BB962C8B-B14F-4D97-AF65-F5344CB8AC3E}">
        <p14:creationId xmlns:p14="http://schemas.microsoft.com/office/powerpoint/2010/main" val="3632079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1D1E41C-DC05-48F1-A8FC-27E4530ED8D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600AE6C-CE82-46DB-A2BB-34E34F6EBC8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DC0C176-5E6C-4357-86CF-03B32879BFDE}"/>
              </a:ext>
            </a:extLst>
          </p:cNvPr>
          <p:cNvSpPr>
            <a:spLocks noGrp="1" noChangeArrowheads="1"/>
          </p:cNvSpPr>
          <p:nvPr>
            <p:ph type="sldNum" sz="quarter" idx="12"/>
          </p:nvPr>
        </p:nvSpPr>
        <p:spPr>
          <a:ln/>
        </p:spPr>
        <p:txBody>
          <a:bodyPr/>
          <a:lstStyle>
            <a:lvl1pPr>
              <a:defRPr/>
            </a:lvl1pPr>
          </a:lstStyle>
          <a:p>
            <a:pPr>
              <a:defRPr/>
            </a:pPr>
            <a:fld id="{9B2326C4-C080-4BFE-B37E-10D8F1AFAC75}" type="slidenum">
              <a:rPr lang="en-US" altLang="en-US"/>
              <a:pPr>
                <a:defRPr/>
              </a:pPr>
              <a:t>‹#›</a:t>
            </a:fld>
            <a:endParaRPr lang="en-US" altLang="en-US"/>
          </a:p>
        </p:txBody>
      </p:sp>
    </p:spTree>
    <p:extLst>
      <p:ext uri="{BB962C8B-B14F-4D97-AF65-F5344CB8AC3E}">
        <p14:creationId xmlns:p14="http://schemas.microsoft.com/office/powerpoint/2010/main" val="26497102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036EA87-456F-4D4E-AED9-5839A99EFF8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8C546DD-0906-4084-8FBE-B26C073EA74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A6ED335-3361-491E-9196-B0DB5A0580EF}"/>
              </a:ext>
            </a:extLst>
          </p:cNvPr>
          <p:cNvSpPr>
            <a:spLocks noGrp="1" noChangeArrowheads="1"/>
          </p:cNvSpPr>
          <p:nvPr>
            <p:ph type="sldNum" sz="quarter" idx="12"/>
          </p:nvPr>
        </p:nvSpPr>
        <p:spPr>
          <a:ln/>
        </p:spPr>
        <p:txBody>
          <a:bodyPr/>
          <a:lstStyle>
            <a:lvl1pPr>
              <a:defRPr/>
            </a:lvl1pPr>
          </a:lstStyle>
          <a:p>
            <a:pPr>
              <a:defRPr/>
            </a:pPr>
            <a:fld id="{5588E3B3-F91D-4932-BBB3-5EF792C14E4B}" type="slidenum">
              <a:rPr lang="en-US" altLang="en-US"/>
              <a:pPr>
                <a:defRPr/>
              </a:pPr>
              <a:t>‹#›</a:t>
            </a:fld>
            <a:endParaRPr lang="en-US" altLang="en-US"/>
          </a:p>
        </p:txBody>
      </p:sp>
    </p:spTree>
    <p:extLst>
      <p:ext uri="{BB962C8B-B14F-4D97-AF65-F5344CB8AC3E}">
        <p14:creationId xmlns:p14="http://schemas.microsoft.com/office/powerpoint/2010/main" val="36242990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C957FA2-4643-4608-98CC-2A795A25628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D92AB88-07BA-468B-B6A1-4BA6F1977B6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B0A3EAC-F854-427E-9764-EC76E862C1AA}"/>
              </a:ext>
            </a:extLst>
          </p:cNvPr>
          <p:cNvSpPr>
            <a:spLocks noGrp="1" noChangeArrowheads="1"/>
          </p:cNvSpPr>
          <p:nvPr>
            <p:ph type="sldNum" sz="quarter" idx="12"/>
          </p:nvPr>
        </p:nvSpPr>
        <p:spPr>
          <a:ln/>
        </p:spPr>
        <p:txBody>
          <a:bodyPr/>
          <a:lstStyle>
            <a:lvl1pPr>
              <a:defRPr/>
            </a:lvl1pPr>
          </a:lstStyle>
          <a:p>
            <a:pPr>
              <a:defRPr/>
            </a:pPr>
            <a:fld id="{5BAC8E7A-0067-4894-BBBC-350EF6F6D7C9}" type="slidenum">
              <a:rPr lang="en-US" altLang="en-US"/>
              <a:pPr>
                <a:defRPr/>
              </a:pPr>
              <a:t>‹#›</a:t>
            </a:fld>
            <a:endParaRPr lang="en-US" altLang="en-US"/>
          </a:p>
        </p:txBody>
      </p:sp>
    </p:spTree>
    <p:extLst>
      <p:ext uri="{BB962C8B-B14F-4D97-AF65-F5344CB8AC3E}">
        <p14:creationId xmlns:p14="http://schemas.microsoft.com/office/powerpoint/2010/main" val="27060371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B85B19CF-D002-441A-8621-D18665E3468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06014B19-A64A-4AD2-ACC3-A211E5526D3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78DE77D5-BAC3-4297-BA07-C7F1B6C7FD0E}"/>
              </a:ext>
            </a:extLst>
          </p:cNvPr>
          <p:cNvSpPr>
            <a:spLocks noGrp="1" noChangeArrowheads="1"/>
          </p:cNvSpPr>
          <p:nvPr>
            <p:ph type="sldNum" sz="quarter" idx="12"/>
          </p:nvPr>
        </p:nvSpPr>
        <p:spPr>
          <a:ln/>
        </p:spPr>
        <p:txBody>
          <a:bodyPr/>
          <a:lstStyle>
            <a:lvl1pPr>
              <a:defRPr/>
            </a:lvl1pPr>
          </a:lstStyle>
          <a:p>
            <a:pPr>
              <a:defRPr/>
            </a:pPr>
            <a:fld id="{51290A9F-C188-4027-AEB9-30F816E873BA}" type="slidenum">
              <a:rPr lang="en-US" altLang="en-US"/>
              <a:pPr>
                <a:defRPr/>
              </a:pPr>
              <a:t>‹#›</a:t>
            </a:fld>
            <a:endParaRPr lang="en-US" altLang="en-US"/>
          </a:p>
        </p:txBody>
      </p:sp>
    </p:spTree>
    <p:extLst>
      <p:ext uri="{BB962C8B-B14F-4D97-AF65-F5344CB8AC3E}">
        <p14:creationId xmlns:p14="http://schemas.microsoft.com/office/powerpoint/2010/main" val="32107057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7ED32C3-5105-4182-A79B-2A5505B5A694}"/>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2404005-839C-4505-BEC5-8D85B20139E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A4F48F3A-5494-41CB-A4CE-5FD82E75D90F}"/>
              </a:ext>
            </a:extLst>
          </p:cNvPr>
          <p:cNvSpPr>
            <a:spLocks noGrp="1" noChangeArrowheads="1"/>
          </p:cNvSpPr>
          <p:nvPr>
            <p:ph type="sldNum" sz="quarter" idx="12"/>
          </p:nvPr>
        </p:nvSpPr>
        <p:spPr>
          <a:ln/>
        </p:spPr>
        <p:txBody>
          <a:bodyPr/>
          <a:lstStyle>
            <a:lvl1pPr>
              <a:defRPr/>
            </a:lvl1pPr>
          </a:lstStyle>
          <a:p>
            <a:pPr>
              <a:defRPr/>
            </a:pPr>
            <a:fld id="{D814018C-67C4-499B-9BB8-D13421B92379}" type="slidenum">
              <a:rPr lang="en-US" altLang="en-US"/>
              <a:pPr>
                <a:defRPr/>
              </a:pPr>
              <a:t>‹#›</a:t>
            </a:fld>
            <a:endParaRPr lang="en-US" altLang="en-US"/>
          </a:p>
        </p:txBody>
      </p:sp>
    </p:spTree>
    <p:extLst>
      <p:ext uri="{BB962C8B-B14F-4D97-AF65-F5344CB8AC3E}">
        <p14:creationId xmlns:p14="http://schemas.microsoft.com/office/powerpoint/2010/main" val="20513142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D5FFA88-786B-479B-BE56-9E3B33A662D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98CE4E7D-CA1D-4447-B395-298F0BEC090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E89657A-B4B4-4A4D-BBDF-3356611BF1B8}"/>
              </a:ext>
            </a:extLst>
          </p:cNvPr>
          <p:cNvSpPr>
            <a:spLocks noGrp="1" noChangeArrowheads="1"/>
          </p:cNvSpPr>
          <p:nvPr>
            <p:ph type="sldNum" sz="quarter" idx="12"/>
          </p:nvPr>
        </p:nvSpPr>
        <p:spPr>
          <a:ln/>
        </p:spPr>
        <p:txBody>
          <a:bodyPr/>
          <a:lstStyle>
            <a:lvl1pPr>
              <a:defRPr/>
            </a:lvl1pPr>
          </a:lstStyle>
          <a:p>
            <a:pPr>
              <a:defRPr/>
            </a:pPr>
            <a:fld id="{BE0EA9F0-309C-4A23-871A-9122F1FFC138}" type="slidenum">
              <a:rPr lang="en-US" altLang="en-US"/>
              <a:pPr>
                <a:defRPr/>
              </a:pPr>
              <a:t>‹#›</a:t>
            </a:fld>
            <a:endParaRPr lang="en-US" altLang="en-US"/>
          </a:p>
        </p:txBody>
      </p:sp>
    </p:spTree>
    <p:extLst>
      <p:ext uri="{BB962C8B-B14F-4D97-AF65-F5344CB8AC3E}">
        <p14:creationId xmlns:p14="http://schemas.microsoft.com/office/powerpoint/2010/main" val="23917395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6FC14E6-886D-42E7-8708-2B89E196D8A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732F2E8-78D4-4E91-AA68-556940B38F9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0D65913-6038-4896-80D9-E7EAF1ED2F1F}"/>
              </a:ext>
            </a:extLst>
          </p:cNvPr>
          <p:cNvSpPr>
            <a:spLocks noGrp="1" noChangeArrowheads="1"/>
          </p:cNvSpPr>
          <p:nvPr>
            <p:ph type="sldNum" sz="quarter" idx="12"/>
          </p:nvPr>
        </p:nvSpPr>
        <p:spPr>
          <a:ln/>
        </p:spPr>
        <p:txBody>
          <a:bodyPr/>
          <a:lstStyle>
            <a:lvl1pPr>
              <a:defRPr/>
            </a:lvl1pPr>
          </a:lstStyle>
          <a:p>
            <a:pPr>
              <a:defRPr/>
            </a:pPr>
            <a:fld id="{0E99B624-8C22-46D5-9EB9-2FC5EF9B7CB2}" type="slidenum">
              <a:rPr lang="en-US" altLang="en-US"/>
              <a:pPr>
                <a:defRPr/>
              </a:pPr>
              <a:t>‹#›</a:t>
            </a:fld>
            <a:endParaRPr lang="en-US" altLang="en-US"/>
          </a:p>
        </p:txBody>
      </p:sp>
    </p:spTree>
    <p:extLst>
      <p:ext uri="{BB962C8B-B14F-4D97-AF65-F5344CB8AC3E}">
        <p14:creationId xmlns:p14="http://schemas.microsoft.com/office/powerpoint/2010/main" val="26280882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F753403-0DE8-4DA7-ABA5-64B21F5DF63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47D3747-17B9-422C-A94C-B034F1D05F1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0542516-815E-4432-B778-941C74392EE9}"/>
              </a:ext>
            </a:extLst>
          </p:cNvPr>
          <p:cNvSpPr>
            <a:spLocks noGrp="1" noChangeArrowheads="1"/>
          </p:cNvSpPr>
          <p:nvPr>
            <p:ph type="sldNum" sz="quarter" idx="12"/>
          </p:nvPr>
        </p:nvSpPr>
        <p:spPr>
          <a:ln/>
        </p:spPr>
        <p:txBody>
          <a:bodyPr/>
          <a:lstStyle>
            <a:lvl1pPr>
              <a:defRPr/>
            </a:lvl1pPr>
          </a:lstStyle>
          <a:p>
            <a:pPr>
              <a:defRPr/>
            </a:pPr>
            <a:fld id="{FE5FF6F8-E6FF-47AA-90DC-F48C39DC130B}" type="slidenum">
              <a:rPr lang="en-US" altLang="en-US"/>
              <a:pPr>
                <a:defRPr/>
              </a:pPr>
              <a:t>‹#›</a:t>
            </a:fld>
            <a:endParaRPr lang="en-US" altLang="en-US"/>
          </a:p>
        </p:txBody>
      </p:sp>
    </p:spTree>
    <p:extLst>
      <p:ext uri="{BB962C8B-B14F-4D97-AF65-F5344CB8AC3E}">
        <p14:creationId xmlns:p14="http://schemas.microsoft.com/office/powerpoint/2010/main" val="29840104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C14A6AC-AE27-42CC-85F4-0509239CD80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F3DE53F-1F0B-450B-B1F7-2F09BA057FE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7C5A110-15D9-4D9B-A654-BD1083132053}"/>
              </a:ext>
            </a:extLst>
          </p:cNvPr>
          <p:cNvSpPr>
            <a:spLocks noGrp="1" noChangeArrowheads="1"/>
          </p:cNvSpPr>
          <p:nvPr>
            <p:ph type="sldNum" sz="quarter" idx="12"/>
          </p:nvPr>
        </p:nvSpPr>
        <p:spPr>
          <a:ln/>
        </p:spPr>
        <p:txBody>
          <a:bodyPr/>
          <a:lstStyle>
            <a:lvl1pPr>
              <a:defRPr/>
            </a:lvl1pPr>
          </a:lstStyle>
          <a:p>
            <a:pPr>
              <a:defRPr/>
            </a:pPr>
            <a:fld id="{579A76C3-D778-4B14-AAAA-4A06457E4DFE}" type="slidenum">
              <a:rPr lang="en-US" altLang="en-US"/>
              <a:pPr>
                <a:defRPr/>
              </a:pPr>
              <a:t>‹#›</a:t>
            </a:fld>
            <a:endParaRPr lang="en-US" altLang="en-US"/>
          </a:p>
        </p:txBody>
      </p:sp>
    </p:spTree>
    <p:extLst>
      <p:ext uri="{BB962C8B-B14F-4D97-AF65-F5344CB8AC3E}">
        <p14:creationId xmlns:p14="http://schemas.microsoft.com/office/powerpoint/2010/main" val="24974471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8908D94-C259-4994-A96F-DA626E63759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96A7036-95CD-4A0C-A10B-12A919CC104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9E7F7F4-CA74-4288-A685-32A1F3C27DD9}"/>
              </a:ext>
            </a:extLst>
          </p:cNvPr>
          <p:cNvSpPr>
            <a:spLocks noGrp="1" noChangeArrowheads="1"/>
          </p:cNvSpPr>
          <p:nvPr>
            <p:ph type="sldNum" sz="quarter" idx="12"/>
          </p:nvPr>
        </p:nvSpPr>
        <p:spPr>
          <a:ln/>
        </p:spPr>
        <p:txBody>
          <a:bodyPr/>
          <a:lstStyle>
            <a:lvl1pPr>
              <a:defRPr/>
            </a:lvl1pPr>
          </a:lstStyle>
          <a:p>
            <a:pPr>
              <a:defRPr/>
            </a:pPr>
            <a:fld id="{D02DE4A8-E27C-4E64-AB2C-EF56BA841EBC}" type="slidenum">
              <a:rPr lang="en-US" altLang="en-US"/>
              <a:pPr>
                <a:defRPr/>
              </a:pPr>
              <a:t>‹#›</a:t>
            </a:fld>
            <a:endParaRPr lang="en-US" altLang="en-US"/>
          </a:p>
        </p:txBody>
      </p:sp>
    </p:spTree>
    <p:extLst>
      <p:ext uri="{BB962C8B-B14F-4D97-AF65-F5344CB8AC3E}">
        <p14:creationId xmlns:p14="http://schemas.microsoft.com/office/powerpoint/2010/main" val="17709333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D614683F-BD65-475C-97C9-BF512EA8C93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1E91F830-88C4-406A-9A13-FE13ABEDADF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6E42063E-CB24-431C-B6FC-1C7D6EEE530F}"/>
              </a:ext>
            </a:extLst>
          </p:cNvPr>
          <p:cNvSpPr>
            <a:spLocks noGrp="1" noChangeArrowheads="1"/>
          </p:cNvSpPr>
          <p:nvPr>
            <p:ph type="sldNum" sz="quarter" idx="12"/>
          </p:nvPr>
        </p:nvSpPr>
        <p:spPr>
          <a:ln/>
        </p:spPr>
        <p:txBody>
          <a:bodyPr/>
          <a:lstStyle>
            <a:lvl1pPr>
              <a:defRPr/>
            </a:lvl1pPr>
          </a:lstStyle>
          <a:p>
            <a:pPr>
              <a:defRPr/>
            </a:pPr>
            <a:fld id="{37513A73-E40C-41CF-973E-48AC0CD3F8DA}" type="slidenum">
              <a:rPr lang="en-US" altLang="en-US"/>
              <a:pPr>
                <a:defRPr/>
              </a:pPr>
              <a:t>‹#›</a:t>
            </a:fld>
            <a:endParaRPr lang="en-US" altLang="en-US"/>
          </a:p>
        </p:txBody>
      </p:sp>
    </p:spTree>
    <p:extLst>
      <p:ext uri="{BB962C8B-B14F-4D97-AF65-F5344CB8AC3E}">
        <p14:creationId xmlns:p14="http://schemas.microsoft.com/office/powerpoint/2010/main" val="18881359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C8B4925-8146-459D-8F16-E18A55B0F64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5FE8FCE-0940-42D7-8B5F-FA2391CD6EB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A8D2500-7E27-4F50-BEE4-1BEC5C698610}"/>
              </a:ext>
            </a:extLst>
          </p:cNvPr>
          <p:cNvSpPr>
            <a:spLocks noGrp="1" noChangeArrowheads="1"/>
          </p:cNvSpPr>
          <p:nvPr>
            <p:ph type="sldNum" sz="quarter" idx="12"/>
          </p:nvPr>
        </p:nvSpPr>
        <p:spPr>
          <a:ln/>
        </p:spPr>
        <p:txBody>
          <a:bodyPr/>
          <a:lstStyle>
            <a:lvl1pPr>
              <a:defRPr/>
            </a:lvl1pPr>
          </a:lstStyle>
          <a:p>
            <a:pPr>
              <a:defRPr/>
            </a:pPr>
            <a:fld id="{C1E7E5A4-11C4-4B05-A203-1DDDC37A3509}" type="slidenum">
              <a:rPr lang="en-US" altLang="en-US"/>
              <a:pPr>
                <a:defRPr/>
              </a:pPr>
              <a:t>‹#›</a:t>
            </a:fld>
            <a:endParaRPr lang="en-US" altLang="en-US"/>
          </a:p>
        </p:txBody>
      </p:sp>
    </p:spTree>
    <p:extLst>
      <p:ext uri="{BB962C8B-B14F-4D97-AF65-F5344CB8AC3E}">
        <p14:creationId xmlns:p14="http://schemas.microsoft.com/office/powerpoint/2010/main" val="86006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A3F66E-DBAB-47B5-B36B-5721EAB8E6D1}" type="datetimeFigureOut">
              <a:rPr lang="en-US" smtClean="0"/>
              <a:pPr/>
              <a:t>3/29/2022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3A703C-7BE8-4205-B8B0-89A33251644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114A4DB-239B-4676-AE06-7CB750145E10}"/>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6AF0F6C2-71BC-4ADA-86AD-7CF0E4985EC1}"/>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36DA956-A8EE-44B0-B33B-BA2B57D44FA3}"/>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1029" name="Rectangle 5">
            <a:extLst>
              <a:ext uri="{FF2B5EF4-FFF2-40B4-BE49-F238E27FC236}">
                <a16:creationId xmlns:a16="http://schemas.microsoft.com/office/drawing/2014/main" id="{12DDF6E4-8BAF-4F47-83DD-41FB8C076D33}"/>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030" name="Rectangle 6">
            <a:extLst>
              <a:ext uri="{FF2B5EF4-FFF2-40B4-BE49-F238E27FC236}">
                <a16:creationId xmlns:a16="http://schemas.microsoft.com/office/drawing/2014/main" id="{D12115F0-9429-4295-9607-04262ED385C4}"/>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B6918E47-570E-42B5-9444-606731785DA7}" type="slidenum">
              <a:rPr lang="en-US" altLang="en-US"/>
              <a:pPr>
                <a:defRPr/>
              </a:pPr>
              <a:t>‹#›</a:t>
            </a:fld>
            <a:endParaRPr lang="en-US" altLang="en-US"/>
          </a:p>
        </p:txBody>
      </p:sp>
    </p:spTree>
    <p:extLst>
      <p:ext uri="{BB962C8B-B14F-4D97-AF65-F5344CB8AC3E}">
        <p14:creationId xmlns:p14="http://schemas.microsoft.com/office/powerpoint/2010/main" val="4901406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onehealthinitiative.com/"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onehealthinitiative.com/"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onehealthinitiative.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https://onehealthinitiative.com/"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hyperlink" Target="https://onehealthinitiative.com/"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onehealthinitiative.com/wp-content/uploads/2021/02/One-Medicine-One-Health-An-Historic-Perspective-FEB1-2021-1.pdf" TargetMode="External"/><Relationship Id="rId2" Type="http://schemas.openxmlformats.org/officeDocument/2006/relationships/hyperlink" Target="https://onehealthinitiative.com/a-perspective-some-significant-historic-inspirations-for-advancing-the-one-medicine-one-health-concept-movement-19th-20th-and-21st-centuries/" TargetMode="External"/><Relationship Id="rId1" Type="http://schemas.openxmlformats.org/officeDocument/2006/relationships/slideLayout" Target="../slideLayouts/slideLayout17.xml"/><Relationship Id="rId6" Type="http://schemas.openxmlformats.org/officeDocument/2006/relationships/hyperlink" Target="https://impakter.com/one-health-recognition-superstars/" TargetMode="External"/><Relationship Id="rId5" Type="http://schemas.openxmlformats.org/officeDocument/2006/relationships/hyperlink" Target="https://impakter.com/health-illiteracy-one-health-approach/" TargetMode="External"/><Relationship Id="rId4" Type="http://schemas.openxmlformats.org/officeDocument/2006/relationships/hyperlink" Target="https://www.forbes.com/sites/johndrake/2020/10/31/what-is-one-health/?sh=7f8c8e36134c"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ww.karger.com/Article/FullText/519372" TargetMode="External"/><Relationship Id="rId7" Type="http://schemas.openxmlformats.org/officeDocument/2006/relationships/hyperlink" Target="https://docs.google.com/document/d/1smfrAkuHWgVBMLMyOpi0gwCHUveABWwEhe6rBh7epGE/edit" TargetMode="External"/><Relationship Id="rId2" Type="http://schemas.openxmlformats.org/officeDocument/2006/relationships/hyperlink" Target="https://news.globallandscapesforum.org/47955/one-health-one-cure/" TargetMode="External"/><Relationship Id="rId1" Type="http://schemas.openxmlformats.org/officeDocument/2006/relationships/slideLayout" Target="../slideLayouts/slideLayout17.xml"/><Relationship Id="rId6" Type="http://schemas.openxmlformats.org/officeDocument/2006/relationships/hyperlink" Target="https://dustyjohnson.house.gov/media/press-releases/johnson-schrader-push-improve-public-health-preparedness-coordinated-one-health" TargetMode="External"/><Relationship Id="rId5" Type="http://schemas.openxmlformats.org/officeDocument/2006/relationships/hyperlink" Target="https://www.smith.senate.gov/us-sens-smith-young-renew-bipartisan-push-improve-public-health-preparedness-coordinated-one-health" TargetMode="External"/><Relationship Id="rId4" Type="http://schemas.openxmlformats.org/officeDocument/2006/relationships/hyperlink" Target="https://impakter.com/g20-step-one-health-priority/"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ncbi.nlm.nih.gov/pmc/articles/PMC7544814/" TargetMode="External"/><Relationship Id="rId2" Type="http://schemas.openxmlformats.org/officeDocument/2006/relationships/hyperlink" Target="https://onehealthinitiative.com/new-department-unites-veterinary-medicine-and-public-health-cornell-university-chronicle-usa/" TargetMode="External"/><Relationship Id="rId1" Type="http://schemas.openxmlformats.org/officeDocument/2006/relationships/slideLayout" Target="../slideLayouts/slideLayout17.xml"/><Relationship Id="rId5" Type="http://schemas.openxmlformats.org/officeDocument/2006/relationships/hyperlink" Target="https://www.neoteryx.com/microsampling-blog/how-veterinary-diagnostic-labs-are-pivoting-to-support-human-covid-19-testing" TargetMode="External"/><Relationship Id="rId4" Type="http://schemas.openxmlformats.org/officeDocument/2006/relationships/hyperlink" Target="https://onehealthinitiative.com/history-of-the-one-health-initiative-team-and-website-april-2006-through-september-2015-and-the-one-health-initiative-website-since-october-1-2008-revised-to-june-2020-and-again-to-date-februar/"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nam04.safelinks.protection.outlook.com/?url=https%3A%2F%2Fwww.feinstein.senate.gov%2Fpublic%2F&amp;data=04%7C01%7Ccraig.carter%40uky.edu%7C2d7bc6a2d4264b2a1d4f08d9aa06d1ec%7C2b30530b69b64457b818481cb53d42ae%7C0%7C0%7C637727769763038459%7CUnknown%7CTWFpbGZsb3d8eyJWIjoiMC4wLjAwMDAiLCJQIjoiV2luMzIiLCJBTiI6Ik1haWwiLCJXVCI6Mn0%3D%7C3000&amp;sdata=DkupWtV6NzsYKd8DgrmWFbfC%2FhzKATIDHQcTW6%2FnpaA%3D&amp;reserved=0" TargetMode="External"/><Relationship Id="rId2" Type="http://schemas.openxmlformats.org/officeDocument/2006/relationships/hyperlink" Target="https://onehealthinitiative.com/joint-g20-finance-and-health-ministers-meeting-communique-press-release-october-29-2021-rome-italy/" TargetMode="External"/><Relationship Id="rId1" Type="http://schemas.openxmlformats.org/officeDocument/2006/relationships/slideLayout" Target="../slideLayouts/slideLayout17.xml"/><Relationship Id="rId6" Type="http://schemas.openxmlformats.org/officeDocument/2006/relationships/hyperlink" Target="https://nam04.safelinks.protection.outlook.com/?url=https%3A%2F%2Fwww.onehealthcommission.org%2F&amp;data=04%7C01%7Ccraig.carter%40uky.edu%7C2d7bc6a2d4264b2a1d4f08d9aa06d1ec%7C2b30530b69b64457b818481cb53d42ae%7C0%7C0%7C637727769763058366%7CUnknown%7CTWFpbGZsb3d8eyJWIjoiMC4wLjAwMDAiLCJQIjoiV2luMzIiLCJBTiI6Ik1haWwiLCJXVCI6Mn0%3D%7C3000&amp;sdata=l%2FYx0%2BepjmpM43NkH%2F84W%2FCseEzChyjCpMjUTuNwda8%3D&amp;reserved=0" TargetMode="External"/><Relationship Id="rId5" Type="http://schemas.openxmlformats.org/officeDocument/2006/relationships/hyperlink" Target="https://nam04.safelinks.protection.outlook.com/?url=https%3A%2F%2Fwww.congress.gov%2F117%2Fcrec%2F2021%2F11%2F01%2F167%2F191%2FCREC-2021-11-01-pt1-PgS7542.pdf&amp;data=04%7C01%7Ccraig.carter%40uky.edu%7C2d7bc6a2d4264b2a1d4f08d9aa06d1ec%7C2b30530b69b64457b818481cb53d42ae%7C0%7C0%7C637727769763048426%7CUnknown%7CTWFpbGZsb3d8eyJWIjoiMC4wLjAwMDAiLCJQIjoiV2luMzIiLCJBTiI6Ik1haWwiLCJXVCI6Mn0%3D%7C3000&amp;sdata=MPm%2FAngBxfBAppvz1t1cV%2BcOldw9AxoklhrrWWWdGnI%3D&amp;reserved=0" TargetMode="External"/><Relationship Id="rId4" Type="http://schemas.openxmlformats.org/officeDocument/2006/relationships/hyperlink" Target="https://nam04.safelinks.protection.outlook.com/?url=https%3A%2F%2Fwww.congress.gov%2Fbill%2F117th-congress%2Fhouse-bill%2F4350%2Ftext&amp;data=04%7C01%7Ccraig.carter%40uky.edu%7C2d7bc6a2d4264b2a1d4f08d9aa06d1ec%7C2b30530b69b64457b818481cb53d42ae%7C0%7C0%7C637727769763048426%7CUnknown%7CTWFpbGZsb3d8eyJWIjoiMC4wLjAwMDAiLCJQIjoiV2luMzIiLCJBTiI6Ik1haWwiLCJXVCI6Mn0%3D%7C3000&amp;sdata=oNmknyegMSoSgh6lzxmXmeBRBliF7UGzVKjxcMo7lco%3D&amp;reserved=0"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nam04.safelinks.protection.outlook.com/?url=https%3A%2F%2Fimpakter.com%2Fhealth-threats-can-we-do-better-in-the-future%2F&amp;data=04%7C01%7Ccraig.carter%40uky.edu%7C5bdd5113cf874993a7c708d9b7413ef7%7C2b30530b69b64457b818481cb53d42ae%7C0%7C0%7C637742313128897266%7CUnknown%7CTWFpbGZsb3d8eyJWIjoiMC4wLjAwMDAiLCJQIjoiV2luMzIiLCJBTiI6Ik1haWwiLCJXVCI6Mn0%3D%7C3000&amp;sdata=YAC%2BdPPMOTpEbWrvEfvapiD04lp5Ond4zSOt56673Tc%3D&amp;reserved=0" TargetMode="External"/><Relationship Id="rId2" Type="http://schemas.openxmlformats.org/officeDocument/2006/relationships/hyperlink" Target="https://nam04.safelinks.protection.outlook.com/?url=https%3A%2F%2Fimpakter.com%2Fnew-covid-variant-delta-worry%2F&amp;data=04%7C01%7Ccraig.carter%40uky.edu%7C216cd269372440b58f8208d9b10e5a3f%7C2b30530b69b64457b818481cb53d42ae%7C0%7C0%7C637735497483651208%7CUnknown%7CTWFpbGZsb3d8eyJWIjoiMC4wLjAwMDAiLCJQIjoiV2luMzIiLCJBTiI6Ik1haWwiLCJXVCI6Mn0%3D%7C3000&amp;sdata=lX%2FxyTqMmXgn8IROg15xLBeuN4JsNdT1P39b%2F05jsNw%3D&amp;reserved=0" TargetMode="External"/><Relationship Id="rId1" Type="http://schemas.openxmlformats.org/officeDocument/2006/relationships/slideLayout" Target="../slideLayouts/slideLayout17.xml"/><Relationship Id="rId6" Type="http://schemas.openxmlformats.org/officeDocument/2006/relationships/hyperlink" Target="https://impakter.com/planet-earth-averting-point-no-return/" TargetMode="External"/><Relationship Id="rId5" Type="http://schemas.openxmlformats.org/officeDocument/2006/relationships/hyperlink" Target="https://impakter.com/concept-one-health-global-how-born/" TargetMode="External"/><Relationship Id="rId4" Type="http://schemas.openxmlformats.org/officeDocument/2006/relationships/hyperlink" Target="https://impakter.com/reflections-future-planet-antimicrobial-resistance-leadership-humanity/"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nam04.safelinks.protection.outlook.com/?url=https%3A%2F%2Fwww.onehealthcommission.org%2Fen%2Fwhy_one_health%2Fhistory%2F&amp;data=04%7C01%7Ccraig.carter%40uky.edu%7Cdc8d7631acb14166f81a08d9d0f61086%7C2b30530b69b64457b818481cb53d42ae%7C0%7C0%7C637770578758407974%7CUnknown%7CTWFpbGZsb3d8eyJWIjoiMC4wLjAwMDAiLCJQIjoiV2luMzIiLCJBTiI6Ik1haWwiLCJXVCI6Mn0%3D%7C3000&amp;sdata=xWhKeCI7HvBxXeGD1TsB9yBRbmxRVIwV9IX2KZXQW5s%3D&amp;reserved=0" TargetMode="External"/><Relationship Id="rId2" Type="http://schemas.openxmlformats.org/officeDocument/2006/relationships/hyperlink" Target="https://nam04.safelinks.protection.outlook.com/?url=https%3A%2F%2Fwww.cdc.gov%2Fonehealth%2Fbasics%2Fhistory%2Findex.html&amp;data=04%7C01%7Ccraig.carter%40uky.edu%7Cdc8d7631acb14166f81a08d9d0f61086%7C2b30530b69b64457b818481cb53d42ae%7C0%7C0%7C637770578758407974%7CUnknown%7CTWFpbGZsb3d8eyJWIjoiMC4wLjAwMDAiLCJQIjoiV2luMzIiLCJBTiI6Ik1haWwiLCJXVCI6Mn0%3D%7C3000&amp;sdata=i6atUBC6oRy1IeDJdxgwrgDvdxCeog4POy%2BzBo%2FE3a4%3D&amp;reserved=0" TargetMode="External"/><Relationship Id="rId1" Type="http://schemas.openxmlformats.org/officeDocument/2006/relationships/slideLayout" Target="../slideLayouts/slideLayout17.xml"/><Relationship Id="rId6" Type="http://schemas.openxmlformats.org/officeDocument/2006/relationships/hyperlink" Target="https://impakter.com/save-common-future-global-one-health-one-welfare/" TargetMode="External"/><Relationship Id="rId5" Type="http://schemas.openxmlformats.org/officeDocument/2006/relationships/hyperlink" Target="https://idpjournal.biomedcentral.com/articles/10.1186/s40249-022-00941-9" TargetMode="External"/><Relationship Id="rId4" Type="http://schemas.openxmlformats.org/officeDocument/2006/relationships/hyperlink" Target="https://impakter.com/survival-of-the-fittest/"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mdpi.com/2076-2615/12/4/480" TargetMode="External"/><Relationship Id="rId2" Type="http://schemas.openxmlformats.org/officeDocument/2006/relationships/hyperlink" Target="https://previous.iiasa.ac.at/web/home/research/twi/Report2018.html" TargetMode="External"/><Relationship Id="rId1" Type="http://schemas.openxmlformats.org/officeDocument/2006/relationships/slideLayout" Target="../slideLayouts/slideLayout17.xml"/><Relationship Id="rId5" Type="http://schemas.openxmlformats.org/officeDocument/2006/relationships/hyperlink" Target="https://www.frontiersin.org/articles/10.3389/fpubh.2022.830893/full?&amp;utm_source=Email_to_ae_&amp;utm_medium=Email&amp;utm_content=T1_11.5e2_editor&amp;utm_campaign=Email_publication&amp;journalName=Frontiers_in_Public_Health&amp;id=830893" TargetMode="External"/><Relationship Id="rId4" Type="http://schemas.openxmlformats.org/officeDocument/2006/relationships/hyperlink" Target="https://onehealthinitiative.com/first-of-its-kind-coalition-sees-health-industry-professional-bodies-and-experts-come-together-to-holistically-tackle-hidden-pandemic-of-antibiotic-resistant-infections-utilizing-a/"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impakter.com/ukraine-war-how-impacts-food-wheat/" TargetMode="External"/><Relationship Id="rId2" Type="http://schemas.openxmlformats.org/officeDocument/2006/relationships/hyperlink" Target="https://onehealthinitiative.com/growing-impact-one-health/" TargetMode="Externa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30935" y="581891"/>
            <a:ext cx="8055865" cy="2542309"/>
          </a:xfrm>
        </p:spPr>
        <p:txBody>
          <a:bodyPr vert="horz" lIns="91440" tIns="45720" rIns="91440" bIns="45720" rtlCol="0">
            <a:normAutofit fontScale="90000"/>
          </a:bodyPr>
          <a:lstStyle/>
          <a:p>
            <a:pPr algn="l"/>
            <a:r>
              <a:rPr lang="en-US" altLang="en-US" sz="4300" kern="1200" dirty="0">
                <a:latin typeface="+mj-lt"/>
                <a:ea typeface="+mj-ea"/>
                <a:cs typeface="+mj-cs"/>
              </a:rPr>
              <a:t>The Emerging Concept of One </a:t>
            </a:r>
            <a:r>
              <a:rPr lang="en-US" altLang="en-US" sz="4300" dirty="0"/>
              <a:t>Health </a:t>
            </a:r>
            <a:r>
              <a:rPr lang="en-US" altLang="en-US" sz="2700" kern="1200" dirty="0">
                <a:latin typeface="+mj-lt"/>
                <a:ea typeface="+mj-ea"/>
                <a:cs typeface="+mj-cs"/>
              </a:rPr>
              <a:t>The Interface of Animal, Human and Environmental Health</a:t>
            </a:r>
            <a:br>
              <a:rPr lang="en-US" altLang="en-US" sz="2700" kern="1200" dirty="0">
                <a:latin typeface="+mj-lt"/>
                <a:ea typeface="+mj-ea"/>
                <a:cs typeface="+mj-cs"/>
              </a:rPr>
            </a:br>
            <a:br>
              <a:rPr lang="en-US" altLang="en-US" sz="4300" kern="1200" dirty="0">
                <a:latin typeface="+mj-lt"/>
                <a:ea typeface="+mj-ea"/>
                <a:cs typeface="+mj-cs"/>
              </a:rPr>
            </a:br>
            <a:br>
              <a:rPr lang="en-US" altLang="en-US" sz="4300" kern="1200" dirty="0">
                <a:latin typeface="+mj-lt"/>
                <a:ea typeface="+mj-ea"/>
                <a:cs typeface="+mj-cs"/>
              </a:rPr>
            </a:br>
            <a:r>
              <a:rPr lang="en-US" altLang="en-US" sz="4300" kern="1200" dirty="0">
                <a:latin typeface="+mj-lt"/>
                <a:ea typeface="+mj-ea"/>
                <a:cs typeface="+mj-cs"/>
              </a:rPr>
              <a:t> </a:t>
            </a:r>
            <a:br>
              <a:rPr lang="en-US" altLang="en-US" sz="4300" kern="1200" dirty="0">
                <a:latin typeface="+mj-lt"/>
                <a:ea typeface="+mj-ea"/>
                <a:cs typeface="+mj-cs"/>
              </a:rPr>
            </a:br>
            <a:endParaRPr lang="en-US" sz="4300" kern="1200" dirty="0">
              <a:latin typeface="+mj-lt"/>
              <a:ea typeface="+mj-ea"/>
              <a:cs typeface="+mj-cs"/>
            </a:endParaRPr>
          </a:p>
        </p:txBody>
      </p:sp>
      <p:sp>
        <p:nvSpPr>
          <p:cNvPr id="3" name="Subtitle 2"/>
          <p:cNvSpPr>
            <a:spLocks noGrp="1"/>
          </p:cNvSpPr>
          <p:nvPr>
            <p:ph type="subTitle" idx="1"/>
          </p:nvPr>
        </p:nvSpPr>
        <p:spPr>
          <a:xfrm>
            <a:off x="219743" y="2120871"/>
            <a:ext cx="2828257" cy="1612930"/>
          </a:xfrm>
        </p:spPr>
        <p:txBody>
          <a:bodyPr vert="horz" lIns="91440" tIns="45720" rIns="91440" bIns="45720" rtlCol="0">
            <a:noAutofit/>
          </a:bodyPr>
          <a:lstStyle/>
          <a:p>
            <a:pPr algn="l">
              <a:lnSpc>
                <a:spcPct val="90000"/>
              </a:lnSpc>
              <a:defRPr/>
            </a:pPr>
            <a:r>
              <a:rPr lang="en-US" sz="1000" b="1" dirty="0"/>
              <a:t>Craig N Carter, DVM MS PhD</a:t>
            </a:r>
          </a:p>
          <a:p>
            <a:pPr algn="l">
              <a:lnSpc>
                <a:spcPct val="90000"/>
              </a:lnSpc>
              <a:defRPr/>
            </a:pPr>
            <a:r>
              <a:rPr lang="en-US" sz="1000" dirty="0"/>
              <a:t>Professor, Epidemiology</a:t>
            </a:r>
          </a:p>
          <a:p>
            <a:pPr algn="l">
              <a:lnSpc>
                <a:spcPct val="90000"/>
              </a:lnSpc>
              <a:defRPr/>
            </a:pPr>
            <a:r>
              <a:rPr lang="en-US" sz="1000" dirty="0"/>
              <a:t>College of Agriculture, Food &amp; the Environment</a:t>
            </a:r>
          </a:p>
          <a:p>
            <a:pPr algn="l">
              <a:lnSpc>
                <a:spcPct val="90000"/>
              </a:lnSpc>
              <a:defRPr/>
            </a:pPr>
            <a:r>
              <a:rPr lang="en-US" sz="1000" dirty="0"/>
              <a:t>Adjunct Professor, College of Public Health</a:t>
            </a:r>
          </a:p>
          <a:p>
            <a:pPr algn="l">
              <a:lnSpc>
                <a:spcPct val="90000"/>
              </a:lnSpc>
              <a:defRPr/>
            </a:pPr>
            <a:r>
              <a:rPr lang="en-US" sz="1000" dirty="0"/>
              <a:t>University of Kentucky</a:t>
            </a:r>
          </a:p>
          <a:p>
            <a:pPr algn="l">
              <a:lnSpc>
                <a:spcPct val="90000"/>
              </a:lnSpc>
              <a:defRPr/>
            </a:pPr>
            <a:r>
              <a:rPr lang="en-US" sz="1000" dirty="0"/>
              <a:t>Adjunct Professor, College of Veterinary Medicine</a:t>
            </a:r>
          </a:p>
          <a:p>
            <a:pPr algn="l">
              <a:lnSpc>
                <a:spcPct val="90000"/>
              </a:lnSpc>
              <a:defRPr/>
            </a:pPr>
            <a:r>
              <a:rPr lang="en-US" sz="1000" dirty="0"/>
              <a:t>Lincoln Memorial University</a:t>
            </a:r>
          </a:p>
          <a:p>
            <a:pPr algn="l">
              <a:lnSpc>
                <a:spcPct val="90000"/>
              </a:lnSpc>
              <a:defRPr/>
            </a:pPr>
            <a:r>
              <a:rPr lang="en-US" sz="1000" dirty="0"/>
              <a:t>University of Kentucky</a:t>
            </a:r>
          </a:p>
          <a:p>
            <a:pPr algn="l">
              <a:lnSpc>
                <a:spcPct val="90000"/>
              </a:lnSpc>
              <a:defRPr/>
            </a:pPr>
            <a:endParaRPr lang="en-US" sz="1000" dirty="0"/>
          </a:p>
          <a:p>
            <a:pPr algn="l">
              <a:lnSpc>
                <a:spcPct val="90000"/>
              </a:lnSpc>
              <a:defRPr/>
            </a:pPr>
            <a:r>
              <a:rPr lang="en-US" sz="1000" dirty="0"/>
              <a:t>Many thanks to:</a:t>
            </a:r>
          </a:p>
          <a:p>
            <a:pPr algn="l">
              <a:lnSpc>
                <a:spcPct val="90000"/>
              </a:lnSpc>
              <a:defRPr/>
            </a:pPr>
            <a:endParaRPr lang="en-US" sz="1000" dirty="0"/>
          </a:p>
          <a:p>
            <a:pPr algn="l">
              <a:lnSpc>
                <a:spcPct val="90000"/>
              </a:lnSpc>
              <a:defRPr/>
            </a:pPr>
            <a:r>
              <a:rPr lang="en-US" sz="1000" dirty="0"/>
              <a:t>Samuel Matheny, MD MPH</a:t>
            </a:r>
          </a:p>
          <a:p>
            <a:pPr algn="l">
              <a:lnSpc>
                <a:spcPct val="90000"/>
              </a:lnSpc>
              <a:defRPr/>
            </a:pPr>
            <a:r>
              <a:rPr lang="en-US" sz="1000" dirty="0"/>
              <a:t>Assistant Provost for Global Health Initiatives</a:t>
            </a:r>
          </a:p>
          <a:p>
            <a:pPr algn="l">
              <a:lnSpc>
                <a:spcPct val="90000"/>
              </a:lnSpc>
              <a:defRPr/>
            </a:pPr>
            <a:r>
              <a:rPr lang="en-US" sz="1000" dirty="0"/>
              <a:t>Professor of Family and Community Medicine</a:t>
            </a:r>
          </a:p>
          <a:p>
            <a:pPr algn="l">
              <a:lnSpc>
                <a:spcPct val="90000"/>
              </a:lnSpc>
              <a:defRPr/>
            </a:pPr>
            <a:r>
              <a:rPr lang="en-US" sz="1000" dirty="0"/>
              <a:t>University of Kentucky</a:t>
            </a:r>
          </a:p>
          <a:p>
            <a:pPr algn="l">
              <a:lnSpc>
                <a:spcPct val="90000"/>
              </a:lnSpc>
              <a:defRPr/>
            </a:pPr>
            <a:endParaRPr lang="en-US" sz="1000" dirty="0"/>
          </a:p>
          <a:p>
            <a:pPr algn="l">
              <a:lnSpc>
                <a:spcPct val="90000"/>
              </a:lnSpc>
              <a:defRPr/>
            </a:pPr>
            <a:r>
              <a:rPr lang="en-US" sz="1000" dirty="0"/>
              <a:t>Terry Lennie, MS PhD</a:t>
            </a:r>
          </a:p>
          <a:p>
            <a:pPr algn="l">
              <a:lnSpc>
                <a:spcPct val="90000"/>
              </a:lnSpc>
              <a:defRPr/>
            </a:pPr>
            <a:r>
              <a:rPr lang="en-US" sz="1000" dirty="0"/>
              <a:t>Senior Executive Dean</a:t>
            </a:r>
          </a:p>
          <a:p>
            <a:pPr algn="l">
              <a:lnSpc>
                <a:spcPct val="90000"/>
              </a:lnSpc>
              <a:defRPr/>
            </a:pPr>
            <a:r>
              <a:rPr lang="en-US" sz="1000" dirty="0"/>
              <a:t>UK College of Nursing </a:t>
            </a:r>
          </a:p>
          <a:p>
            <a:pPr algn="l">
              <a:lnSpc>
                <a:spcPct val="90000"/>
              </a:lnSpc>
              <a:defRPr/>
            </a:pPr>
            <a:endParaRPr lang="en-US" sz="1000" dirty="0"/>
          </a:p>
          <a:p>
            <a:pPr algn="l">
              <a:lnSpc>
                <a:spcPct val="90000"/>
              </a:lnSpc>
              <a:defRPr/>
            </a:pPr>
            <a:r>
              <a:rPr lang="en-US" sz="1000" dirty="0"/>
              <a:t>Bruce Kaplan DVM Dipl. AVES</a:t>
            </a:r>
          </a:p>
          <a:p>
            <a:pPr algn="l">
              <a:lnSpc>
                <a:spcPct val="90000"/>
              </a:lnSpc>
              <a:defRPr/>
            </a:pPr>
            <a:r>
              <a:rPr lang="en-US" sz="1000" dirty="0"/>
              <a:t>One Health Initiative </a:t>
            </a:r>
          </a:p>
          <a:p>
            <a:pPr algn="l">
              <a:lnSpc>
                <a:spcPct val="90000"/>
              </a:lnSpc>
              <a:defRPr/>
            </a:pPr>
            <a:endParaRPr lang="en-US" sz="1000" dirty="0"/>
          </a:p>
          <a:p>
            <a:pPr algn="l">
              <a:lnSpc>
                <a:spcPct val="90000"/>
              </a:lnSpc>
              <a:defRPr/>
            </a:pPr>
            <a:r>
              <a:rPr lang="en-US" sz="1000" dirty="0"/>
              <a:t>Lonnie King DVM MS MPA</a:t>
            </a:r>
          </a:p>
          <a:p>
            <a:pPr algn="l">
              <a:lnSpc>
                <a:spcPct val="90000"/>
              </a:lnSpc>
              <a:defRPr/>
            </a:pPr>
            <a:r>
              <a:rPr lang="en-US" sz="1000" dirty="0"/>
              <a:t>Dean, The Ohio State University CVM (Ret.)</a:t>
            </a:r>
          </a:p>
        </p:txBody>
      </p:sp>
      <p:pic>
        <p:nvPicPr>
          <p:cNvPr id="4" name="Picture 3">
            <a:extLst>
              <a:ext uri="{FF2B5EF4-FFF2-40B4-BE49-F238E27FC236}">
                <a16:creationId xmlns:a16="http://schemas.microsoft.com/office/drawing/2014/main" id="{27A28D5E-84FB-42B7-BCD0-7789ADB9ECF5}"/>
              </a:ext>
            </a:extLst>
          </p:cNvPr>
          <p:cNvPicPr>
            <a:picLocks noChangeAspect="1"/>
          </p:cNvPicPr>
          <p:nvPr/>
        </p:nvPicPr>
        <p:blipFill>
          <a:blip r:embed="rId2"/>
          <a:stretch>
            <a:fillRect/>
          </a:stretch>
        </p:blipFill>
        <p:spPr>
          <a:xfrm>
            <a:off x="3101767" y="1853045"/>
            <a:ext cx="5842763" cy="4192184"/>
          </a:xfrm>
          <a:prstGeom prst="rect">
            <a:avLst/>
          </a:prstGeom>
        </p:spPr>
      </p:pic>
    </p:spTree>
    <p:extLst>
      <p:ext uri="{BB962C8B-B14F-4D97-AF65-F5344CB8AC3E}">
        <p14:creationId xmlns:p14="http://schemas.microsoft.com/office/powerpoint/2010/main" val="412929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045B59B-615E-4718-A150-42DE5D03E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6CF29CD-38B8-4924-BA11-6D6051748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61518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553370-EF71-44D1-A56E-80ED78FD24D4}"/>
              </a:ext>
            </a:extLst>
          </p:cNvPr>
          <p:cNvSpPr>
            <a:spLocks noGrp="1"/>
          </p:cNvSpPr>
          <p:nvPr>
            <p:ph type="ctrTitle"/>
          </p:nvPr>
        </p:nvSpPr>
        <p:spPr>
          <a:xfrm>
            <a:off x="530258" y="365760"/>
            <a:ext cx="8074057" cy="1207269"/>
          </a:xfrm>
        </p:spPr>
        <p:txBody>
          <a:bodyPr>
            <a:normAutofit/>
          </a:bodyPr>
          <a:lstStyle/>
          <a:p>
            <a:r>
              <a:rPr lang="en-US">
                <a:solidFill>
                  <a:srgbClr val="FFFFFF"/>
                </a:solidFill>
              </a:rPr>
              <a:t>What is One Health?</a:t>
            </a:r>
          </a:p>
        </p:txBody>
      </p:sp>
      <p:sp>
        <p:nvSpPr>
          <p:cNvPr id="3" name="Subtitle 2">
            <a:extLst>
              <a:ext uri="{FF2B5EF4-FFF2-40B4-BE49-F238E27FC236}">
                <a16:creationId xmlns:a16="http://schemas.microsoft.com/office/drawing/2014/main" id="{B78B20F3-2C4B-4604-B380-F68B27190F65}"/>
              </a:ext>
            </a:extLst>
          </p:cNvPr>
          <p:cNvSpPr>
            <a:spLocks noGrp="1"/>
          </p:cNvSpPr>
          <p:nvPr>
            <p:ph type="subTitle" idx="1"/>
          </p:nvPr>
        </p:nvSpPr>
        <p:spPr>
          <a:xfrm>
            <a:off x="1032234" y="1554480"/>
            <a:ext cx="7070105" cy="719122"/>
          </a:xfrm>
        </p:spPr>
        <p:txBody>
          <a:bodyPr>
            <a:normAutofit fontScale="77500" lnSpcReduction="20000"/>
          </a:bodyPr>
          <a:lstStyle/>
          <a:p>
            <a:r>
              <a:rPr lang="en-US" sz="2800" i="1" dirty="0">
                <a:solidFill>
                  <a:srgbClr val="E7E6E6"/>
                </a:solidFill>
              </a:rPr>
              <a:t>From the One Health Initiative Website</a:t>
            </a:r>
          </a:p>
          <a:p>
            <a:r>
              <a:rPr lang="en-US" sz="2800" dirty="0">
                <a:solidFill>
                  <a:srgbClr val="FFFF00"/>
                </a:solidFill>
                <a:hlinkClick r:id="rId2">
                  <a:extLst>
                    <a:ext uri="{A12FA001-AC4F-418D-AE19-62706E023703}">
                      <ahyp:hlinkClr xmlns:ahyp="http://schemas.microsoft.com/office/drawing/2018/hyperlinkcolor" val="tx"/>
                    </a:ext>
                  </a:extLst>
                </a:hlinkClick>
              </a:rPr>
              <a:t>https://onehealthinitiative.com/</a:t>
            </a:r>
            <a:r>
              <a:rPr lang="en-US" sz="2800" dirty="0">
                <a:solidFill>
                  <a:srgbClr val="FFFF00"/>
                </a:solidFill>
              </a:rPr>
              <a:t> </a:t>
            </a:r>
          </a:p>
        </p:txBody>
      </p:sp>
      <p:pic>
        <p:nvPicPr>
          <p:cNvPr id="5" name="Picture 4">
            <a:extLst>
              <a:ext uri="{FF2B5EF4-FFF2-40B4-BE49-F238E27FC236}">
                <a16:creationId xmlns:a16="http://schemas.microsoft.com/office/drawing/2014/main" id="{0736AF03-524C-4C57-BEA0-DB621554AEC8}"/>
              </a:ext>
            </a:extLst>
          </p:cNvPr>
          <p:cNvPicPr>
            <a:picLocks noChangeAspect="1"/>
          </p:cNvPicPr>
          <p:nvPr/>
        </p:nvPicPr>
        <p:blipFill>
          <a:blip r:embed="rId3"/>
          <a:stretch>
            <a:fillRect/>
          </a:stretch>
        </p:blipFill>
        <p:spPr>
          <a:xfrm>
            <a:off x="479234" y="2945593"/>
            <a:ext cx="8176104" cy="2289309"/>
          </a:xfrm>
          <a:prstGeom prst="rect">
            <a:avLst/>
          </a:prstGeom>
        </p:spPr>
      </p:pic>
    </p:spTree>
    <p:extLst>
      <p:ext uri="{BB962C8B-B14F-4D97-AF65-F5344CB8AC3E}">
        <p14:creationId xmlns:p14="http://schemas.microsoft.com/office/powerpoint/2010/main" val="3699207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045B59B-615E-4718-A150-42DE5D03E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6CF29CD-38B8-4924-BA11-6D6051748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61518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553370-EF71-44D1-A56E-80ED78FD24D4}"/>
              </a:ext>
            </a:extLst>
          </p:cNvPr>
          <p:cNvSpPr>
            <a:spLocks noGrp="1"/>
          </p:cNvSpPr>
          <p:nvPr>
            <p:ph type="ctrTitle"/>
          </p:nvPr>
        </p:nvSpPr>
        <p:spPr>
          <a:xfrm>
            <a:off x="530258" y="365760"/>
            <a:ext cx="8074057" cy="1207269"/>
          </a:xfrm>
        </p:spPr>
        <p:txBody>
          <a:bodyPr>
            <a:normAutofit/>
          </a:bodyPr>
          <a:lstStyle/>
          <a:p>
            <a:r>
              <a:rPr lang="en-US" dirty="0">
                <a:solidFill>
                  <a:srgbClr val="FFFFFF"/>
                </a:solidFill>
              </a:rPr>
              <a:t>One Health Mission Statement?</a:t>
            </a:r>
          </a:p>
        </p:txBody>
      </p:sp>
      <p:sp>
        <p:nvSpPr>
          <p:cNvPr id="3" name="Subtitle 2">
            <a:extLst>
              <a:ext uri="{FF2B5EF4-FFF2-40B4-BE49-F238E27FC236}">
                <a16:creationId xmlns:a16="http://schemas.microsoft.com/office/drawing/2014/main" id="{B78B20F3-2C4B-4604-B380-F68B27190F65}"/>
              </a:ext>
            </a:extLst>
          </p:cNvPr>
          <p:cNvSpPr>
            <a:spLocks noGrp="1"/>
          </p:cNvSpPr>
          <p:nvPr>
            <p:ph type="subTitle" idx="1"/>
          </p:nvPr>
        </p:nvSpPr>
        <p:spPr>
          <a:xfrm>
            <a:off x="1032234" y="1554480"/>
            <a:ext cx="7070105" cy="719122"/>
          </a:xfrm>
        </p:spPr>
        <p:txBody>
          <a:bodyPr>
            <a:normAutofit/>
          </a:bodyPr>
          <a:lstStyle/>
          <a:p>
            <a:pPr>
              <a:lnSpc>
                <a:spcPct val="90000"/>
              </a:lnSpc>
            </a:pPr>
            <a:r>
              <a:rPr lang="en-US" sz="2000" i="1" dirty="0">
                <a:solidFill>
                  <a:srgbClr val="E7E6E6"/>
                </a:solidFill>
              </a:rPr>
              <a:t>From the One Health Initiative Website</a:t>
            </a:r>
          </a:p>
          <a:p>
            <a:pPr>
              <a:lnSpc>
                <a:spcPct val="90000"/>
              </a:lnSpc>
            </a:pPr>
            <a:r>
              <a:rPr lang="en-US" sz="2000" dirty="0">
                <a:solidFill>
                  <a:srgbClr val="FFFF00"/>
                </a:solidFill>
                <a:hlinkClick r:id="rId2">
                  <a:extLst>
                    <a:ext uri="{A12FA001-AC4F-418D-AE19-62706E023703}">
                      <ahyp:hlinkClr xmlns:ahyp="http://schemas.microsoft.com/office/drawing/2018/hyperlinkcolor" val="tx"/>
                    </a:ext>
                  </a:extLst>
                </a:hlinkClick>
              </a:rPr>
              <a:t>https://onehealthinitiative.com/</a:t>
            </a:r>
            <a:r>
              <a:rPr lang="en-US" sz="2000" dirty="0">
                <a:solidFill>
                  <a:srgbClr val="FFFF00"/>
                </a:solidFill>
              </a:rPr>
              <a:t> </a:t>
            </a:r>
          </a:p>
        </p:txBody>
      </p:sp>
      <p:pic>
        <p:nvPicPr>
          <p:cNvPr id="12" name="Picture 11">
            <a:extLst>
              <a:ext uri="{FF2B5EF4-FFF2-40B4-BE49-F238E27FC236}">
                <a16:creationId xmlns:a16="http://schemas.microsoft.com/office/drawing/2014/main" id="{8DCC19FD-77E5-48EC-977C-E4356022FD2D}"/>
              </a:ext>
            </a:extLst>
          </p:cNvPr>
          <p:cNvPicPr>
            <a:picLocks noChangeAspect="1"/>
          </p:cNvPicPr>
          <p:nvPr/>
        </p:nvPicPr>
        <p:blipFill>
          <a:blip r:embed="rId3"/>
          <a:stretch>
            <a:fillRect/>
          </a:stretch>
        </p:blipFill>
        <p:spPr>
          <a:xfrm>
            <a:off x="1600200" y="2951534"/>
            <a:ext cx="6248400" cy="2857500"/>
          </a:xfrm>
          <a:prstGeom prst="rect">
            <a:avLst/>
          </a:prstGeom>
        </p:spPr>
      </p:pic>
    </p:spTree>
    <p:extLst>
      <p:ext uri="{BB962C8B-B14F-4D97-AF65-F5344CB8AC3E}">
        <p14:creationId xmlns:p14="http://schemas.microsoft.com/office/powerpoint/2010/main" val="3579499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045B59B-615E-4718-A150-42DE5D03E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6CF29CD-38B8-4924-BA11-6D6051748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61518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553370-EF71-44D1-A56E-80ED78FD24D4}"/>
              </a:ext>
            </a:extLst>
          </p:cNvPr>
          <p:cNvSpPr>
            <a:spLocks noGrp="1"/>
          </p:cNvSpPr>
          <p:nvPr>
            <p:ph type="ctrTitle"/>
          </p:nvPr>
        </p:nvSpPr>
        <p:spPr>
          <a:xfrm>
            <a:off x="530258" y="365760"/>
            <a:ext cx="8074057" cy="1207269"/>
          </a:xfrm>
        </p:spPr>
        <p:txBody>
          <a:bodyPr>
            <a:normAutofit/>
          </a:bodyPr>
          <a:lstStyle/>
          <a:p>
            <a:r>
              <a:rPr lang="en-US" dirty="0">
                <a:solidFill>
                  <a:srgbClr val="FFFFFF"/>
                </a:solidFill>
              </a:rPr>
              <a:t>One Health Initiative Leadership</a:t>
            </a:r>
          </a:p>
        </p:txBody>
      </p:sp>
      <p:sp>
        <p:nvSpPr>
          <p:cNvPr id="3" name="Subtitle 2">
            <a:extLst>
              <a:ext uri="{FF2B5EF4-FFF2-40B4-BE49-F238E27FC236}">
                <a16:creationId xmlns:a16="http://schemas.microsoft.com/office/drawing/2014/main" id="{B78B20F3-2C4B-4604-B380-F68B27190F65}"/>
              </a:ext>
            </a:extLst>
          </p:cNvPr>
          <p:cNvSpPr>
            <a:spLocks noGrp="1"/>
          </p:cNvSpPr>
          <p:nvPr>
            <p:ph type="subTitle" idx="1"/>
          </p:nvPr>
        </p:nvSpPr>
        <p:spPr>
          <a:xfrm>
            <a:off x="1032234" y="1554480"/>
            <a:ext cx="7070105" cy="719122"/>
          </a:xfrm>
        </p:spPr>
        <p:txBody>
          <a:bodyPr>
            <a:normAutofit/>
          </a:bodyPr>
          <a:lstStyle/>
          <a:p>
            <a:pPr>
              <a:lnSpc>
                <a:spcPct val="90000"/>
              </a:lnSpc>
            </a:pPr>
            <a:r>
              <a:rPr lang="en-US" sz="2000" i="1" dirty="0">
                <a:solidFill>
                  <a:srgbClr val="E7E6E6"/>
                </a:solidFill>
              </a:rPr>
              <a:t>From the One Health Initiative Website</a:t>
            </a:r>
          </a:p>
          <a:p>
            <a:pPr>
              <a:lnSpc>
                <a:spcPct val="90000"/>
              </a:lnSpc>
            </a:pPr>
            <a:r>
              <a:rPr lang="en-US" sz="2000" dirty="0">
                <a:solidFill>
                  <a:srgbClr val="FFFF00"/>
                </a:solidFill>
                <a:hlinkClick r:id="rId3">
                  <a:extLst>
                    <a:ext uri="{A12FA001-AC4F-418D-AE19-62706E023703}">
                      <ahyp:hlinkClr xmlns:ahyp="http://schemas.microsoft.com/office/drawing/2018/hyperlinkcolor" val="tx"/>
                    </a:ext>
                  </a:extLst>
                </a:hlinkClick>
              </a:rPr>
              <a:t>https://onehealthinitiative.com/</a:t>
            </a:r>
            <a:r>
              <a:rPr lang="en-US" sz="2000" dirty="0">
                <a:solidFill>
                  <a:srgbClr val="FFFF00"/>
                </a:solidFill>
              </a:rPr>
              <a:t> </a:t>
            </a:r>
          </a:p>
        </p:txBody>
      </p:sp>
      <p:pic>
        <p:nvPicPr>
          <p:cNvPr id="6" name="Picture 5">
            <a:extLst>
              <a:ext uri="{FF2B5EF4-FFF2-40B4-BE49-F238E27FC236}">
                <a16:creationId xmlns:a16="http://schemas.microsoft.com/office/drawing/2014/main" id="{9284A354-2A17-446E-BCF4-9B2237B5DBC8}"/>
              </a:ext>
            </a:extLst>
          </p:cNvPr>
          <p:cNvPicPr>
            <a:picLocks noChangeAspect="1"/>
          </p:cNvPicPr>
          <p:nvPr/>
        </p:nvPicPr>
        <p:blipFill>
          <a:blip r:embed="rId4"/>
          <a:stretch>
            <a:fillRect/>
          </a:stretch>
        </p:blipFill>
        <p:spPr>
          <a:xfrm>
            <a:off x="1306119" y="2761749"/>
            <a:ext cx="6522334" cy="3848178"/>
          </a:xfrm>
          <a:prstGeom prst="rect">
            <a:avLst/>
          </a:prstGeom>
        </p:spPr>
      </p:pic>
    </p:spTree>
    <p:extLst>
      <p:ext uri="{BB962C8B-B14F-4D97-AF65-F5344CB8AC3E}">
        <p14:creationId xmlns:p14="http://schemas.microsoft.com/office/powerpoint/2010/main" val="1095487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045B59B-615E-4718-A150-42DE5D03E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6CF29CD-38B8-4924-BA11-6D6051748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61518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553370-EF71-44D1-A56E-80ED78FD24D4}"/>
              </a:ext>
            </a:extLst>
          </p:cNvPr>
          <p:cNvSpPr>
            <a:spLocks noGrp="1"/>
          </p:cNvSpPr>
          <p:nvPr>
            <p:ph type="ctrTitle"/>
          </p:nvPr>
        </p:nvSpPr>
        <p:spPr>
          <a:xfrm>
            <a:off x="530258" y="365760"/>
            <a:ext cx="8074057" cy="1207269"/>
          </a:xfrm>
        </p:spPr>
        <p:txBody>
          <a:bodyPr>
            <a:normAutofit/>
          </a:bodyPr>
          <a:lstStyle/>
          <a:p>
            <a:r>
              <a:rPr lang="en-US" dirty="0">
                <a:solidFill>
                  <a:srgbClr val="FFFFFF"/>
                </a:solidFill>
              </a:rPr>
              <a:t>One Health Initiative Facts</a:t>
            </a:r>
          </a:p>
        </p:txBody>
      </p:sp>
      <p:sp>
        <p:nvSpPr>
          <p:cNvPr id="3" name="Subtitle 2">
            <a:extLst>
              <a:ext uri="{FF2B5EF4-FFF2-40B4-BE49-F238E27FC236}">
                <a16:creationId xmlns:a16="http://schemas.microsoft.com/office/drawing/2014/main" id="{B78B20F3-2C4B-4604-B380-F68B27190F65}"/>
              </a:ext>
            </a:extLst>
          </p:cNvPr>
          <p:cNvSpPr>
            <a:spLocks noGrp="1"/>
          </p:cNvSpPr>
          <p:nvPr>
            <p:ph type="subTitle" idx="1"/>
          </p:nvPr>
        </p:nvSpPr>
        <p:spPr>
          <a:xfrm>
            <a:off x="1032234" y="1554480"/>
            <a:ext cx="7070105" cy="719122"/>
          </a:xfrm>
        </p:spPr>
        <p:txBody>
          <a:bodyPr>
            <a:normAutofit/>
          </a:bodyPr>
          <a:lstStyle/>
          <a:p>
            <a:pPr>
              <a:lnSpc>
                <a:spcPct val="90000"/>
              </a:lnSpc>
            </a:pPr>
            <a:r>
              <a:rPr lang="en-US" sz="2000" i="1" dirty="0">
                <a:solidFill>
                  <a:srgbClr val="E7E6E6"/>
                </a:solidFill>
              </a:rPr>
              <a:t>From the One Health Initiative Website</a:t>
            </a:r>
          </a:p>
          <a:p>
            <a:pPr>
              <a:lnSpc>
                <a:spcPct val="90000"/>
              </a:lnSpc>
            </a:pPr>
            <a:r>
              <a:rPr lang="en-US" sz="2000" dirty="0">
                <a:solidFill>
                  <a:srgbClr val="FFFF00"/>
                </a:solidFill>
                <a:hlinkClick r:id="rId3">
                  <a:extLst>
                    <a:ext uri="{A12FA001-AC4F-418D-AE19-62706E023703}">
                      <ahyp:hlinkClr xmlns:ahyp="http://schemas.microsoft.com/office/drawing/2018/hyperlinkcolor" val="tx"/>
                    </a:ext>
                  </a:extLst>
                </a:hlinkClick>
              </a:rPr>
              <a:t>https://onehealthinitiative.com/</a:t>
            </a:r>
            <a:r>
              <a:rPr lang="en-US" sz="2000" dirty="0">
                <a:solidFill>
                  <a:srgbClr val="FFFF00"/>
                </a:solidFill>
              </a:rPr>
              <a:t> </a:t>
            </a:r>
          </a:p>
        </p:txBody>
      </p:sp>
      <p:sp>
        <p:nvSpPr>
          <p:cNvPr id="8" name="TextBox 7">
            <a:extLst>
              <a:ext uri="{FF2B5EF4-FFF2-40B4-BE49-F238E27FC236}">
                <a16:creationId xmlns:a16="http://schemas.microsoft.com/office/drawing/2014/main" id="{6EB6094B-8EE2-4B09-857A-6777F39094DA}"/>
              </a:ext>
            </a:extLst>
          </p:cNvPr>
          <p:cNvSpPr txBox="1"/>
          <p:nvPr/>
        </p:nvSpPr>
        <p:spPr>
          <a:xfrm>
            <a:off x="762000" y="2819399"/>
            <a:ext cx="6705600" cy="2831544"/>
          </a:xfrm>
          <a:prstGeom prst="rect">
            <a:avLst/>
          </a:prstGeom>
          <a:noFill/>
        </p:spPr>
        <p:txBody>
          <a:bodyPr wrap="square">
            <a:spAutoFit/>
          </a:bodyPr>
          <a:lstStyle/>
          <a:p>
            <a:pPr marL="3429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effectLst/>
                <a:uLnTx/>
                <a:uFillTx/>
                <a:latin typeface="Calibri"/>
                <a:ea typeface="+mn-ea"/>
                <a:cs typeface="+mn-cs"/>
              </a:rPr>
              <a:t>Over 30,000 web site visits per month from over 160 countries.</a:t>
            </a:r>
          </a:p>
          <a:p>
            <a:pPr marL="3429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lang="en-US" sz="2000" dirty="0">
                <a:latin typeface="Calibri"/>
              </a:rPr>
              <a:t>Co-founders, Pro Bono Team, and 40 experts on Advisory Board field (including a Nobel Laureate) respond to global inquiries daily.</a:t>
            </a:r>
          </a:p>
          <a:p>
            <a:pPr marL="3429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lang="en-US" sz="2000" dirty="0">
                <a:latin typeface="Calibri"/>
              </a:rPr>
              <a:t>1100+ medical associations, organizations, universities, state &amp; federal agencies,  and leaders/supporters.</a:t>
            </a:r>
            <a:endParaRPr kumimoji="0" lang="en-US" sz="2000" b="0" i="0" u="none" strike="noStrike" kern="1200" cap="none" spc="0" normalizeH="0" baseline="0" noProof="0" dirty="0">
              <a:ln>
                <a:noFill/>
              </a:ln>
              <a:effectLst/>
              <a:uLnTx/>
              <a:uFillTx/>
              <a:latin typeface="Calibri"/>
              <a:ea typeface="+mn-ea"/>
              <a:cs typeface="+mn-cs"/>
            </a:endParaRPr>
          </a:p>
          <a:p>
            <a:pPr marL="3429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a:ln>
                <a:noFill/>
              </a:ln>
              <a:effectLst/>
              <a:uLnTx/>
              <a:uFillTx/>
              <a:latin typeface="Calibri"/>
              <a:ea typeface="+mn-ea"/>
              <a:cs typeface="+mn-cs"/>
            </a:endParaRPr>
          </a:p>
          <a:p>
            <a:pPr marL="3429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a:ln>
                <a:noFill/>
              </a:ln>
              <a:effectLst/>
              <a:uLnTx/>
              <a:uFillTx/>
              <a:latin typeface="Calibri"/>
              <a:ea typeface="+mn-ea"/>
              <a:cs typeface="+mn-cs"/>
            </a:endParaRPr>
          </a:p>
        </p:txBody>
      </p:sp>
      <p:pic>
        <p:nvPicPr>
          <p:cNvPr id="5" name="Picture 4">
            <a:extLst>
              <a:ext uri="{FF2B5EF4-FFF2-40B4-BE49-F238E27FC236}">
                <a16:creationId xmlns:a16="http://schemas.microsoft.com/office/drawing/2014/main" id="{226D8375-C81F-4C97-8A80-0E43FDB5DA91}"/>
              </a:ext>
            </a:extLst>
          </p:cNvPr>
          <p:cNvPicPr>
            <a:picLocks noChangeAspect="1"/>
          </p:cNvPicPr>
          <p:nvPr/>
        </p:nvPicPr>
        <p:blipFill>
          <a:blip r:embed="rId4"/>
          <a:stretch>
            <a:fillRect/>
          </a:stretch>
        </p:blipFill>
        <p:spPr>
          <a:xfrm>
            <a:off x="6376163" y="4658508"/>
            <a:ext cx="2767837" cy="1984869"/>
          </a:xfrm>
          <a:prstGeom prst="rect">
            <a:avLst/>
          </a:prstGeom>
        </p:spPr>
      </p:pic>
    </p:spTree>
    <p:extLst>
      <p:ext uri="{BB962C8B-B14F-4D97-AF65-F5344CB8AC3E}">
        <p14:creationId xmlns:p14="http://schemas.microsoft.com/office/powerpoint/2010/main" val="2601721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045B59B-615E-4718-A150-42DE5D03E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6CF29CD-38B8-4924-BA11-6D6051748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61518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553370-EF71-44D1-A56E-80ED78FD24D4}"/>
              </a:ext>
            </a:extLst>
          </p:cNvPr>
          <p:cNvSpPr>
            <a:spLocks noGrp="1"/>
          </p:cNvSpPr>
          <p:nvPr>
            <p:ph type="ctrTitle"/>
          </p:nvPr>
        </p:nvSpPr>
        <p:spPr>
          <a:xfrm>
            <a:off x="530258" y="365760"/>
            <a:ext cx="8074057" cy="1207269"/>
          </a:xfrm>
        </p:spPr>
        <p:txBody>
          <a:bodyPr>
            <a:normAutofit fontScale="90000"/>
          </a:bodyPr>
          <a:lstStyle/>
          <a:p>
            <a:r>
              <a:rPr lang="en-US" dirty="0">
                <a:solidFill>
                  <a:srgbClr val="FFFFFF"/>
                </a:solidFill>
              </a:rPr>
              <a:t>Major Organizations Fully Embracing </a:t>
            </a:r>
            <a:br>
              <a:rPr lang="en-US" dirty="0">
                <a:solidFill>
                  <a:srgbClr val="FFFFFF"/>
                </a:solidFill>
              </a:rPr>
            </a:br>
            <a:r>
              <a:rPr lang="en-US" dirty="0">
                <a:solidFill>
                  <a:srgbClr val="FFFFFF"/>
                </a:solidFill>
              </a:rPr>
              <a:t>One Health</a:t>
            </a:r>
          </a:p>
        </p:txBody>
      </p:sp>
      <p:sp>
        <p:nvSpPr>
          <p:cNvPr id="3" name="Subtitle 2">
            <a:extLst>
              <a:ext uri="{FF2B5EF4-FFF2-40B4-BE49-F238E27FC236}">
                <a16:creationId xmlns:a16="http://schemas.microsoft.com/office/drawing/2014/main" id="{B78B20F3-2C4B-4604-B380-F68B27190F65}"/>
              </a:ext>
            </a:extLst>
          </p:cNvPr>
          <p:cNvSpPr>
            <a:spLocks noGrp="1"/>
          </p:cNvSpPr>
          <p:nvPr>
            <p:ph type="subTitle" idx="1"/>
          </p:nvPr>
        </p:nvSpPr>
        <p:spPr>
          <a:xfrm>
            <a:off x="1032234" y="1554480"/>
            <a:ext cx="7070105" cy="719122"/>
          </a:xfrm>
        </p:spPr>
        <p:txBody>
          <a:bodyPr>
            <a:normAutofit/>
          </a:bodyPr>
          <a:lstStyle/>
          <a:p>
            <a:pPr>
              <a:lnSpc>
                <a:spcPct val="90000"/>
              </a:lnSpc>
            </a:pPr>
            <a:r>
              <a:rPr lang="en-US" sz="2000" i="1" dirty="0">
                <a:solidFill>
                  <a:srgbClr val="E7E6E6"/>
                </a:solidFill>
              </a:rPr>
              <a:t>From the One Health Initiative Website</a:t>
            </a:r>
          </a:p>
          <a:p>
            <a:pPr>
              <a:lnSpc>
                <a:spcPct val="90000"/>
              </a:lnSpc>
            </a:pPr>
            <a:r>
              <a:rPr lang="en-US" sz="2000" dirty="0">
                <a:solidFill>
                  <a:srgbClr val="FFFF00"/>
                </a:solidFill>
                <a:hlinkClick r:id="rId3">
                  <a:extLst>
                    <a:ext uri="{A12FA001-AC4F-418D-AE19-62706E023703}">
                      <ahyp:hlinkClr xmlns:ahyp="http://schemas.microsoft.com/office/drawing/2018/hyperlinkcolor" val="tx"/>
                    </a:ext>
                  </a:extLst>
                </a:hlinkClick>
              </a:rPr>
              <a:t>https://onehealthinitiative.com/</a:t>
            </a:r>
            <a:r>
              <a:rPr lang="en-US" sz="2000" dirty="0">
                <a:solidFill>
                  <a:srgbClr val="FFFF00"/>
                </a:solidFill>
              </a:rPr>
              <a:t> </a:t>
            </a:r>
          </a:p>
        </p:txBody>
      </p:sp>
      <p:sp>
        <p:nvSpPr>
          <p:cNvPr id="8" name="TextBox 7">
            <a:extLst>
              <a:ext uri="{FF2B5EF4-FFF2-40B4-BE49-F238E27FC236}">
                <a16:creationId xmlns:a16="http://schemas.microsoft.com/office/drawing/2014/main" id="{6EB6094B-8EE2-4B09-857A-6777F39094DA}"/>
              </a:ext>
            </a:extLst>
          </p:cNvPr>
          <p:cNvSpPr txBox="1"/>
          <p:nvPr/>
        </p:nvSpPr>
        <p:spPr>
          <a:xfrm>
            <a:off x="1219200" y="2819400"/>
            <a:ext cx="6705600" cy="1384995"/>
          </a:xfrm>
          <a:prstGeom prst="rect">
            <a:avLst/>
          </a:prstGeom>
          <a:noFill/>
        </p:spPr>
        <p:txBody>
          <a:bodyPr wrap="square">
            <a:spAutoFit/>
          </a:bodyPr>
          <a:lstStyle/>
          <a:p>
            <a:pPr marL="3429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effectLst/>
                <a:uLnTx/>
                <a:uFillTx/>
                <a:latin typeface="Calibri"/>
                <a:ea typeface="+mn-ea"/>
                <a:cs typeface="+mn-cs"/>
              </a:rPr>
              <a:t>World Health Organization (WHO)</a:t>
            </a:r>
          </a:p>
          <a:p>
            <a:pPr marL="3429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effectLst/>
                <a:uLnTx/>
                <a:uFillTx/>
                <a:latin typeface="Calibri"/>
                <a:ea typeface="+mn-ea"/>
                <a:cs typeface="+mn-cs"/>
              </a:rPr>
              <a:t>World Organization for Animal Health (WOAH)</a:t>
            </a:r>
          </a:p>
          <a:p>
            <a:pPr marL="3429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lang="en-US" sz="2000" dirty="0">
                <a:latin typeface="Calibri"/>
              </a:rPr>
              <a:t>Food &amp; Agricultural Organization (FAO)</a:t>
            </a:r>
            <a:endParaRPr kumimoji="0" lang="en-US" sz="2000" b="0" i="0" u="none" strike="noStrike" kern="1200" cap="none" spc="0" normalizeH="0" baseline="0" noProof="0" dirty="0">
              <a:ln>
                <a:noFill/>
              </a:ln>
              <a:effectLst/>
              <a:uLnTx/>
              <a:uFillTx/>
              <a:latin typeface="Calibri"/>
              <a:ea typeface="+mn-ea"/>
              <a:cs typeface="+mn-cs"/>
            </a:endParaRPr>
          </a:p>
          <a:p>
            <a:pPr marL="3429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a:ln>
                <a:noFill/>
              </a:ln>
              <a:effectLst/>
              <a:uLnTx/>
              <a:uFillTx/>
              <a:latin typeface="Calibri"/>
              <a:ea typeface="+mn-ea"/>
              <a:cs typeface="+mn-cs"/>
            </a:endParaRPr>
          </a:p>
        </p:txBody>
      </p:sp>
      <p:pic>
        <p:nvPicPr>
          <p:cNvPr id="6" name="Picture 5">
            <a:extLst>
              <a:ext uri="{FF2B5EF4-FFF2-40B4-BE49-F238E27FC236}">
                <a16:creationId xmlns:a16="http://schemas.microsoft.com/office/drawing/2014/main" id="{A578A634-C588-4AAB-9590-F54182A09DFF}"/>
              </a:ext>
            </a:extLst>
          </p:cNvPr>
          <p:cNvPicPr>
            <a:picLocks noChangeAspect="1"/>
          </p:cNvPicPr>
          <p:nvPr/>
        </p:nvPicPr>
        <p:blipFill>
          <a:blip r:embed="rId4"/>
          <a:stretch>
            <a:fillRect/>
          </a:stretch>
        </p:blipFill>
        <p:spPr>
          <a:xfrm>
            <a:off x="503821" y="4242817"/>
            <a:ext cx="1914525" cy="1717321"/>
          </a:xfrm>
          <a:prstGeom prst="rect">
            <a:avLst/>
          </a:prstGeom>
        </p:spPr>
      </p:pic>
      <p:pic>
        <p:nvPicPr>
          <p:cNvPr id="9" name="Picture 8">
            <a:extLst>
              <a:ext uri="{FF2B5EF4-FFF2-40B4-BE49-F238E27FC236}">
                <a16:creationId xmlns:a16="http://schemas.microsoft.com/office/drawing/2014/main" id="{E5CDF866-4B07-4345-BB28-26D9D4DD9C99}"/>
              </a:ext>
            </a:extLst>
          </p:cNvPr>
          <p:cNvPicPr>
            <a:picLocks noChangeAspect="1"/>
          </p:cNvPicPr>
          <p:nvPr/>
        </p:nvPicPr>
        <p:blipFill>
          <a:blip r:embed="rId5"/>
          <a:stretch>
            <a:fillRect/>
          </a:stretch>
        </p:blipFill>
        <p:spPr>
          <a:xfrm>
            <a:off x="3071602" y="4470460"/>
            <a:ext cx="2085975" cy="1419225"/>
          </a:xfrm>
          <a:prstGeom prst="rect">
            <a:avLst/>
          </a:prstGeom>
        </p:spPr>
      </p:pic>
      <p:pic>
        <p:nvPicPr>
          <p:cNvPr id="11" name="Picture 10">
            <a:extLst>
              <a:ext uri="{FF2B5EF4-FFF2-40B4-BE49-F238E27FC236}">
                <a16:creationId xmlns:a16="http://schemas.microsoft.com/office/drawing/2014/main" id="{A57D31E1-8A28-484C-8066-E6B1658DF3AC}"/>
              </a:ext>
            </a:extLst>
          </p:cNvPr>
          <p:cNvPicPr>
            <a:picLocks noChangeAspect="1"/>
          </p:cNvPicPr>
          <p:nvPr/>
        </p:nvPicPr>
        <p:blipFill>
          <a:blip r:embed="rId6"/>
          <a:stretch>
            <a:fillRect/>
          </a:stretch>
        </p:blipFill>
        <p:spPr>
          <a:xfrm>
            <a:off x="5810833" y="4664737"/>
            <a:ext cx="2981325" cy="1171575"/>
          </a:xfrm>
          <a:prstGeom prst="rect">
            <a:avLst/>
          </a:prstGeom>
        </p:spPr>
      </p:pic>
    </p:spTree>
    <p:extLst>
      <p:ext uri="{BB962C8B-B14F-4D97-AF65-F5344CB8AC3E}">
        <p14:creationId xmlns:p14="http://schemas.microsoft.com/office/powerpoint/2010/main" val="1629009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9656" y="0"/>
            <a:ext cx="7824687"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1206" y="0"/>
            <a:ext cx="7441587"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170FD625-E85D-4C9D-8209-42A89C894B13}"/>
              </a:ext>
            </a:extLst>
          </p:cNvPr>
          <p:cNvSpPr txBox="1">
            <a:spLocks/>
          </p:cNvSpPr>
          <p:nvPr/>
        </p:nvSpPr>
        <p:spPr>
          <a:xfrm>
            <a:off x="1733360" y="365760"/>
            <a:ext cx="5677279" cy="12882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altLang="en-US" sz="4100" b="0" i="0" u="none" strike="noStrike" kern="1200" cap="none" spc="0" normalizeH="0" baseline="0" noProof="0" dirty="0">
                <a:ln>
                  <a:noFill/>
                </a:ln>
                <a:solidFill>
                  <a:prstClr val="white"/>
                </a:solidFill>
                <a:effectLst/>
                <a:uLnTx/>
                <a:uFillTx/>
                <a:latin typeface="Calibri"/>
                <a:ea typeface="+mj-ea"/>
                <a:cs typeface="+mj-cs"/>
              </a:rPr>
              <a:t>         What is a zoonotic disease?</a:t>
            </a:r>
          </a:p>
        </p:txBody>
      </p:sp>
      <p:sp>
        <p:nvSpPr>
          <p:cNvPr id="3" name="Content Placeholder 2">
            <a:extLst>
              <a:ext uri="{FF2B5EF4-FFF2-40B4-BE49-F238E27FC236}">
                <a16:creationId xmlns:a16="http://schemas.microsoft.com/office/drawing/2014/main" id="{C45DB6BB-FAD5-4353-80E5-9D82411D77BC}"/>
              </a:ext>
            </a:extLst>
          </p:cNvPr>
          <p:cNvSpPr txBox="1">
            <a:spLocks/>
          </p:cNvSpPr>
          <p:nvPr/>
        </p:nvSpPr>
        <p:spPr>
          <a:xfrm>
            <a:off x="1624176" y="1956816"/>
            <a:ext cx="5895648" cy="4024884"/>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000" b="1" i="0" u="none" strike="noStrike" kern="1200" cap="none" spc="0" normalizeH="0" baseline="0" noProof="0" dirty="0">
                <a:ln>
                  <a:noFill/>
                </a:ln>
                <a:solidFill>
                  <a:srgbClr val="92D050"/>
                </a:solidFill>
                <a:effectLst/>
                <a:uLnTx/>
                <a:uFillTx/>
                <a:latin typeface="Calibri"/>
                <a:ea typeface="+mn-ea"/>
                <a:cs typeface="+mn-cs"/>
              </a:rPr>
              <a:t>Zoonotic diseases</a:t>
            </a:r>
            <a:r>
              <a:rPr kumimoji="0" lang="en-US" sz="2000" b="0" i="0" u="none" strike="noStrike" kern="1200" cap="none" spc="0" normalizeH="0" baseline="0" noProof="0" dirty="0">
                <a:ln>
                  <a:noFill/>
                </a:ln>
                <a:solidFill>
                  <a:srgbClr val="92D050"/>
                </a:solidFill>
                <a:effectLst/>
                <a:uLnTx/>
                <a:uFillTx/>
                <a:latin typeface="Calibri"/>
                <a:ea typeface="+mn-ea"/>
                <a:cs typeface="+mn-cs"/>
              </a:rPr>
              <a:t> </a:t>
            </a:r>
            <a:r>
              <a:rPr kumimoji="0" lang="en-US" sz="2000" b="0" i="0" u="none" strike="noStrike" kern="1200" cap="none" spc="0" normalizeH="0" baseline="0" noProof="0" dirty="0">
                <a:ln>
                  <a:noFill/>
                </a:ln>
                <a:solidFill>
                  <a:prstClr val="white"/>
                </a:solidFill>
                <a:effectLst/>
                <a:uLnTx/>
                <a:uFillTx/>
                <a:latin typeface="Calibri"/>
                <a:ea typeface="+mn-ea"/>
                <a:cs typeface="+mn-cs"/>
              </a:rPr>
              <a:t>(also known as zoonoses) are caused by bacteria, viruses, fungi, parasites et al that spread between animals and people.</a:t>
            </a:r>
          </a:p>
          <a:p>
            <a:pPr marL="3429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How transmitted?</a:t>
            </a:r>
          </a:p>
          <a:p>
            <a:pPr marL="742950" marR="0" lvl="1"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1600" b="1" i="0" u="none" strike="noStrike" kern="1200" cap="none" spc="0" normalizeH="0" baseline="0" noProof="0" dirty="0">
                <a:ln>
                  <a:noFill/>
                </a:ln>
                <a:solidFill>
                  <a:srgbClr val="92D050"/>
                </a:solidFill>
                <a:effectLst/>
                <a:uLnTx/>
                <a:uFillTx/>
                <a:latin typeface="Calibri"/>
                <a:ea typeface="+mn-ea"/>
                <a:cs typeface="+mn-cs"/>
              </a:rPr>
              <a:t>Direct contact </a:t>
            </a:r>
            <a:r>
              <a:rPr kumimoji="0" lang="en-US" sz="1600" b="0" i="0" u="none" strike="noStrike" kern="1200" cap="none" spc="0" normalizeH="0" baseline="0" noProof="0" dirty="0">
                <a:ln>
                  <a:noFill/>
                </a:ln>
                <a:solidFill>
                  <a:prstClr val="white"/>
                </a:solidFill>
                <a:effectLst/>
                <a:uLnTx/>
                <a:uFillTx/>
                <a:latin typeface="Calibri"/>
                <a:ea typeface="+mn-ea"/>
                <a:cs typeface="+mn-cs"/>
              </a:rPr>
              <a:t>with body fluids of an infected animal</a:t>
            </a:r>
          </a:p>
          <a:p>
            <a:pPr marL="742950" marR="0" lvl="1"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1600" b="1" i="0" u="none" strike="noStrike" kern="1200" cap="none" spc="0" normalizeH="0" baseline="0" noProof="0" dirty="0">
                <a:ln>
                  <a:noFill/>
                </a:ln>
                <a:solidFill>
                  <a:srgbClr val="92D050"/>
                </a:solidFill>
                <a:effectLst/>
                <a:uLnTx/>
                <a:uFillTx/>
                <a:latin typeface="Calibri"/>
                <a:ea typeface="+mn-ea"/>
                <a:cs typeface="+mn-cs"/>
              </a:rPr>
              <a:t>Indirect contact</a:t>
            </a:r>
            <a:r>
              <a:rPr kumimoji="0" lang="en-US" sz="1600" b="0" i="0" u="none" strike="noStrike" kern="1200" cap="none" spc="0" normalizeH="0" baseline="0" noProof="0" dirty="0">
                <a:ln>
                  <a:noFill/>
                </a:ln>
                <a:solidFill>
                  <a:prstClr val="white"/>
                </a:solidFill>
                <a:effectLst/>
                <a:uLnTx/>
                <a:uFillTx/>
                <a:latin typeface="Calibri"/>
                <a:ea typeface="+mn-ea"/>
                <a:cs typeface="+mn-cs"/>
              </a:rPr>
              <a:t>, areas where animals live, objects or surfaces that are contaminated</a:t>
            </a:r>
          </a:p>
          <a:p>
            <a:pPr marL="742950" marR="0" lvl="1"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1600" b="1" i="0" u="none" strike="noStrike" kern="1200" cap="none" spc="0" normalizeH="0" baseline="0" noProof="0" dirty="0">
                <a:ln>
                  <a:noFill/>
                </a:ln>
                <a:solidFill>
                  <a:srgbClr val="92D050"/>
                </a:solidFill>
                <a:effectLst/>
                <a:uLnTx/>
                <a:uFillTx/>
                <a:latin typeface="Calibri"/>
                <a:ea typeface="+mn-ea"/>
                <a:cs typeface="+mn-cs"/>
              </a:rPr>
              <a:t>Vector-borne</a:t>
            </a:r>
            <a:r>
              <a:rPr kumimoji="0" lang="en-US" sz="1600" b="1" i="0" u="none" strike="noStrike" kern="1200" cap="none" spc="0" normalizeH="0" baseline="0" noProof="0" dirty="0">
                <a:ln>
                  <a:noFill/>
                </a:ln>
                <a:solidFill>
                  <a:prstClr val="white"/>
                </a:solidFill>
                <a:effectLst/>
                <a:uLnTx/>
                <a:uFillTx/>
                <a:latin typeface="Calibri"/>
                <a:ea typeface="+mn-ea"/>
                <a:cs typeface="+mn-cs"/>
              </a:rPr>
              <a:t> </a:t>
            </a:r>
            <a:r>
              <a:rPr kumimoji="0" lang="en-US" sz="1600" b="0" i="0" u="none" strike="noStrike" kern="1200" cap="none" spc="0" normalizeH="0" baseline="0" noProof="0" dirty="0">
                <a:ln>
                  <a:noFill/>
                </a:ln>
                <a:solidFill>
                  <a:prstClr val="white"/>
                </a:solidFill>
                <a:effectLst/>
                <a:uLnTx/>
                <a:uFillTx/>
                <a:latin typeface="Calibri"/>
                <a:ea typeface="+mn-ea"/>
                <a:cs typeface="+mn-cs"/>
              </a:rPr>
              <a:t>– insect bite</a:t>
            </a:r>
          </a:p>
          <a:p>
            <a:pPr marL="742950" marR="0" lvl="1"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1600" b="1" i="0" u="none" strike="noStrike" kern="1200" cap="none" spc="0" normalizeH="0" baseline="0" noProof="0" dirty="0">
                <a:ln>
                  <a:noFill/>
                </a:ln>
                <a:solidFill>
                  <a:srgbClr val="92D050"/>
                </a:solidFill>
                <a:effectLst/>
                <a:uLnTx/>
                <a:uFillTx/>
                <a:latin typeface="Calibri"/>
                <a:ea typeface="+mn-ea"/>
                <a:cs typeface="+mn-cs"/>
              </a:rPr>
              <a:t>Foodborne</a:t>
            </a:r>
            <a:r>
              <a:rPr kumimoji="0" lang="en-US" sz="1600" b="0" i="0" u="none" strike="noStrike" kern="1200" cap="none" spc="0" normalizeH="0" baseline="0" noProof="0" dirty="0">
                <a:ln>
                  <a:noFill/>
                </a:ln>
                <a:solidFill>
                  <a:prstClr val="white"/>
                </a:solidFill>
                <a:effectLst/>
                <a:uLnTx/>
                <a:uFillTx/>
                <a:latin typeface="Calibri"/>
                <a:ea typeface="+mn-ea"/>
                <a:cs typeface="+mn-cs"/>
              </a:rPr>
              <a:t> – eating contaminated food</a:t>
            </a:r>
          </a:p>
          <a:p>
            <a:pPr marL="742950" marR="0" lvl="1"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1600" b="1" i="0" u="none" strike="noStrike" kern="1200" cap="none" spc="0" normalizeH="0" baseline="0" noProof="0" dirty="0">
                <a:ln>
                  <a:noFill/>
                </a:ln>
                <a:solidFill>
                  <a:srgbClr val="92D050"/>
                </a:solidFill>
                <a:effectLst/>
                <a:uLnTx/>
                <a:uFillTx/>
                <a:latin typeface="Calibri"/>
                <a:ea typeface="+mn-ea"/>
                <a:cs typeface="+mn-cs"/>
              </a:rPr>
              <a:t>Waterborne</a:t>
            </a:r>
            <a:r>
              <a:rPr kumimoji="0" lang="en-US" sz="1600" b="0" i="0" u="none" strike="noStrike" kern="1200" cap="none" spc="0" normalizeH="0" baseline="0" noProof="0" dirty="0">
                <a:ln>
                  <a:noFill/>
                </a:ln>
                <a:solidFill>
                  <a:prstClr val="white"/>
                </a:solidFill>
                <a:effectLst/>
                <a:uLnTx/>
                <a:uFillTx/>
                <a:latin typeface="Calibri"/>
                <a:ea typeface="+mn-ea"/>
                <a:cs typeface="+mn-cs"/>
              </a:rPr>
              <a:t> – drinking contaminated water</a:t>
            </a:r>
          </a:p>
          <a:p>
            <a:pPr marL="3429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60% of all major infectious diseases (~270) are zoonotic (~160) </a:t>
            </a:r>
          </a:p>
          <a:p>
            <a:pPr marL="3429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75% of new/emerging diseases arise from animals</a:t>
            </a:r>
          </a:p>
          <a:p>
            <a:pPr marL="742950" marR="0" lvl="1" indent="-2286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44796125"/>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286075-6962-4039-A4E7-47C8A397CF05}"/>
              </a:ext>
            </a:extLst>
          </p:cNvPr>
          <p:cNvPicPr>
            <a:picLocks noChangeAspect="1"/>
          </p:cNvPicPr>
          <p:nvPr/>
        </p:nvPicPr>
        <p:blipFill>
          <a:blip r:embed="rId3"/>
          <a:stretch>
            <a:fillRect/>
          </a:stretch>
        </p:blipFill>
        <p:spPr>
          <a:xfrm>
            <a:off x="1038563" y="0"/>
            <a:ext cx="7066873" cy="6858000"/>
          </a:xfrm>
          <a:prstGeom prst="rect">
            <a:avLst/>
          </a:prstGeom>
        </p:spPr>
      </p:pic>
    </p:spTree>
    <p:extLst>
      <p:ext uri="{BB962C8B-B14F-4D97-AF65-F5344CB8AC3E}">
        <p14:creationId xmlns:p14="http://schemas.microsoft.com/office/powerpoint/2010/main" val="377358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9656" y="0"/>
            <a:ext cx="7824687"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1206" y="0"/>
            <a:ext cx="7441587"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170FD625-E85D-4C9D-8209-42A89C894B13}"/>
              </a:ext>
            </a:extLst>
          </p:cNvPr>
          <p:cNvSpPr txBox="1">
            <a:spLocks/>
          </p:cNvSpPr>
          <p:nvPr/>
        </p:nvSpPr>
        <p:spPr>
          <a:xfrm>
            <a:off x="1733360" y="381000"/>
            <a:ext cx="5677279" cy="12882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altLang="en-US" sz="4100" b="0" i="0" u="none" strike="noStrike" kern="1200" cap="none" spc="0" normalizeH="0" baseline="0" noProof="0" dirty="0">
                <a:ln>
                  <a:noFill/>
                </a:ln>
                <a:solidFill>
                  <a:prstClr val="white"/>
                </a:solidFill>
                <a:effectLst/>
                <a:uLnTx/>
                <a:uFillTx/>
                <a:latin typeface="Calibri"/>
                <a:ea typeface="+mj-ea"/>
                <a:cs typeface="+mj-cs"/>
              </a:rPr>
              <a:t>         Classification of zoonotic diseases</a:t>
            </a:r>
          </a:p>
        </p:txBody>
      </p:sp>
      <p:sp>
        <p:nvSpPr>
          <p:cNvPr id="3" name="Content Placeholder 2">
            <a:extLst>
              <a:ext uri="{FF2B5EF4-FFF2-40B4-BE49-F238E27FC236}">
                <a16:creationId xmlns:a16="http://schemas.microsoft.com/office/drawing/2014/main" id="{C45DB6BB-FAD5-4353-80E5-9D82411D77BC}"/>
              </a:ext>
            </a:extLst>
          </p:cNvPr>
          <p:cNvSpPr txBox="1">
            <a:spLocks/>
          </p:cNvSpPr>
          <p:nvPr/>
        </p:nvSpPr>
        <p:spPr>
          <a:xfrm>
            <a:off x="1624176" y="1956816"/>
            <a:ext cx="5895648" cy="4024884"/>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000" b="1" i="0" u="none" strike="noStrike" kern="1200" cap="none" spc="0" normalizeH="0" baseline="0" noProof="0" dirty="0" err="1">
                <a:ln>
                  <a:noFill/>
                </a:ln>
                <a:solidFill>
                  <a:srgbClr val="92D050"/>
                </a:solidFill>
                <a:effectLst/>
                <a:uLnTx/>
                <a:uFillTx/>
                <a:latin typeface="Calibri"/>
                <a:ea typeface="+mn-ea"/>
                <a:cs typeface="+mn-cs"/>
              </a:rPr>
              <a:t>Anthropozoonosis</a:t>
            </a:r>
            <a:r>
              <a:rPr kumimoji="0" lang="en-US" sz="2000" b="0" i="0" u="none" strike="noStrike" kern="1200" cap="none" spc="0" normalizeH="0" baseline="0" noProof="0" dirty="0">
                <a:ln>
                  <a:noFill/>
                </a:ln>
                <a:solidFill>
                  <a:prstClr val="white"/>
                </a:solidFill>
                <a:effectLst/>
                <a:uLnTx/>
                <a:uFillTx/>
                <a:latin typeface="Calibri"/>
                <a:ea typeface="+mn-ea"/>
                <a:cs typeface="+mn-cs"/>
              </a:rPr>
              <a:t> – Animal to human (e.g. rabies)</a:t>
            </a:r>
          </a:p>
          <a:p>
            <a:pPr marL="3429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000" b="1" i="0" u="none" strike="noStrike" kern="1200" cap="none" spc="0" normalizeH="0" baseline="0" noProof="0" dirty="0" err="1">
                <a:ln>
                  <a:noFill/>
                </a:ln>
                <a:solidFill>
                  <a:srgbClr val="92D050"/>
                </a:solidFill>
                <a:effectLst/>
                <a:uLnTx/>
                <a:uFillTx/>
                <a:latin typeface="Calibri"/>
                <a:ea typeface="+mn-ea"/>
                <a:cs typeface="+mn-cs"/>
              </a:rPr>
              <a:t>Zooanthroponosis</a:t>
            </a:r>
            <a:r>
              <a:rPr kumimoji="0" lang="en-US" sz="2000" b="1" i="0" u="none" strike="noStrike" kern="1200" cap="none" spc="0" normalizeH="0" baseline="0" noProof="0" dirty="0">
                <a:ln>
                  <a:noFill/>
                </a:ln>
                <a:solidFill>
                  <a:prstClr val="white"/>
                </a:solidFill>
                <a:effectLst/>
                <a:uLnTx/>
                <a:uFillTx/>
                <a:latin typeface="Calibri"/>
                <a:ea typeface="+mn-ea"/>
                <a:cs typeface="+mn-cs"/>
              </a:rPr>
              <a:t> </a:t>
            </a:r>
            <a:r>
              <a:rPr kumimoji="0" lang="en-US" sz="2000" b="0" i="0" u="none" strike="noStrike" kern="1200" cap="none" spc="0" normalizeH="0" baseline="0" noProof="0" dirty="0">
                <a:ln>
                  <a:noFill/>
                </a:ln>
                <a:solidFill>
                  <a:prstClr val="white"/>
                </a:solidFill>
                <a:effectLst/>
                <a:uLnTx/>
                <a:uFillTx/>
                <a:latin typeface="Calibri"/>
                <a:ea typeface="+mn-ea"/>
                <a:cs typeface="+mn-cs"/>
              </a:rPr>
              <a:t>– Human to animal (amebiasis, COVID-19)</a:t>
            </a:r>
          </a:p>
          <a:p>
            <a:pPr marL="3429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000" b="1" i="0" u="none" strike="noStrike" kern="1200" cap="none" spc="0" normalizeH="0" baseline="0" noProof="0" dirty="0" err="1">
                <a:ln>
                  <a:noFill/>
                </a:ln>
                <a:solidFill>
                  <a:srgbClr val="92D050"/>
                </a:solidFill>
                <a:effectLst/>
                <a:uLnTx/>
                <a:uFillTx/>
                <a:latin typeface="Calibri"/>
                <a:ea typeface="+mn-ea"/>
                <a:cs typeface="+mn-cs"/>
              </a:rPr>
              <a:t>Amphixenosis</a:t>
            </a:r>
            <a:r>
              <a:rPr kumimoji="0" lang="en-US" sz="2000" b="0" i="0" u="none" strike="noStrike" kern="1200" cap="none" spc="0" normalizeH="0" baseline="0" noProof="0" dirty="0">
                <a:ln>
                  <a:noFill/>
                </a:ln>
                <a:solidFill>
                  <a:prstClr val="white"/>
                </a:solidFill>
                <a:effectLst/>
                <a:uLnTx/>
                <a:uFillTx/>
                <a:latin typeface="Calibri"/>
                <a:ea typeface="+mn-ea"/>
                <a:cs typeface="+mn-cs"/>
              </a:rPr>
              <a:t> – Maintained in both animals and humans and can be transmitted in either direction (e.g. staph or strep infection)</a:t>
            </a:r>
          </a:p>
          <a:p>
            <a:pPr marL="3429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000" b="1" i="0" u="none" strike="noStrike" kern="1200" cap="none" spc="0" normalizeH="0" baseline="0" noProof="0" dirty="0" err="1">
                <a:ln>
                  <a:noFill/>
                </a:ln>
                <a:solidFill>
                  <a:srgbClr val="92D050"/>
                </a:solidFill>
                <a:effectLst/>
                <a:uLnTx/>
                <a:uFillTx/>
                <a:latin typeface="Calibri"/>
                <a:ea typeface="+mn-ea"/>
                <a:cs typeface="+mn-cs"/>
              </a:rPr>
              <a:t>Metazoonosis</a:t>
            </a:r>
            <a:r>
              <a:rPr kumimoji="0" lang="en-US" sz="2000" b="1" i="0" u="none" strike="noStrike" kern="1200" cap="none" spc="0" normalizeH="0" baseline="0" noProof="0" dirty="0">
                <a:ln>
                  <a:noFill/>
                </a:ln>
                <a:solidFill>
                  <a:prstClr val="white"/>
                </a:solidFill>
                <a:effectLst/>
                <a:uLnTx/>
                <a:uFillTx/>
                <a:latin typeface="Calibri"/>
                <a:ea typeface="+mn-ea"/>
                <a:cs typeface="+mn-cs"/>
              </a:rPr>
              <a:t> – </a:t>
            </a:r>
            <a:r>
              <a:rPr kumimoji="0" lang="en-US" sz="2000" b="0" i="0" u="none" strike="noStrike" kern="1200" cap="none" spc="0" normalizeH="0" baseline="0" noProof="0" dirty="0">
                <a:ln>
                  <a:noFill/>
                </a:ln>
                <a:solidFill>
                  <a:prstClr val="white"/>
                </a:solidFill>
                <a:effectLst/>
                <a:uLnTx/>
                <a:uFillTx/>
                <a:latin typeface="Calibri"/>
                <a:ea typeface="+mn-ea"/>
                <a:cs typeface="+mn-cs"/>
              </a:rPr>
              <a:t>Both vertebrate and invertebrate species involved (e.g. plague)</a:t>
            </a:r>
          </a:p>
          <a:p>
            <a:pPr marL="114300" marR="0" lvl="0" indent="0" algn="l" defTabSz="914400" rtl="0" eaLnBrk="1" fontAlgn="auto" latinLnBrk="0" hangingPunct="1">
              <a:lnSpc>
                <a:spcPct val="90000"/>
              </a:lnSpc>
              <a:spcBef>
                <a:spcPct val="20000"/>
              </a:spcBef>
              <a:spcAft>
                <a:spcPts val="0"/>
              </a:spcAft>
              <a:buClrTx/>
              <a:buSzTx/>
              <a:buNone/>
              <a:tabLst/>
              <a:defRPr/>
            </a:pPr>
            <a:endParaRPr kumimoji="0" lang="en-US" sz="2000" b="1" i="0" u="none" strike="noStrike" kern="1200" cap="none" spc="0" normalizeH="0" baseline="0" noProof="0" dirty="0">
              <a:ln>
                <a:noFill/>
              </a:ln>
              <a:solidFill>
                <a:srgbClr val="92D050"/>
              </a:solidFill>
              <a:effectLst/>
              <a:uLnTx/>
              <a:uFillTx/>
              <a:latin typeface="Calibri"/>
              <a:ea typeface="+mn-ea"/>
              <a:cs typeface="+mn-cs"/>
            </a:endParaRPr>
          </a:p>
        </p:txBody>
      </p:sp>
    </p:spTree>
    <p:extLst>
      <p:ext uri="{BB962C8B-B14F-4D97-AF65-F5344CB8AC3E}">
        <p14:creationId xmlns:p14="http://schemas.microsoft.com/office/powerpoint/2010/main" val="946982496"/>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9656" y="0"/>
            <a:ext cx="7824687"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1206" y="0"/>
            <a:ext cx="7441587"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E86787A3-C25D-4C35-928A-8C746CCF4458}"/>
              </a:ext>
            </a:extLst>
          </p:cNvPr>
          <p:cNvSpPr txBox="1">
            <a:spLocks/>
          </p:cNvSpPr>
          <p:nvPr/>
        </p:nvSpPr>
        <p:spPr>
          <a:xfrm>
            <a:off x="1733360" y="365760"/>
            <a:ext cx="5677279" cy="12882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altLang="en-US" sz="4100" b="0" i="0" u="none" strike="noStrike" kern="1200" cap="none" spc="0" normalizeH="0" baseline="0" noProof="0" dirty="0">
                <a:ln>
                  <a:noFill/>
                </a:ln>
                <a:solidFill>
                  <a:prstClr val="white"/>
                </a:solidFill>
                <a:effectLst/>
                <a:uLnTx/>
                <a:uFillTx/>
                <a:latin typeface="Calibri"/>
                <a:ea typeface="+mj-ea"/>
                <a:cs typeface="+mj-cs"/>
              </a:rPr>
              <a:t>   Some facts regarding the causal agents…</a:t>
            </a:r>
          </a:p>
        </p:txBody>
      </p:sp>
      <p:sp>
        <p:nvSpPr>
          <p:cNvPr id="3" name="Content Placeholder 2">
            <a:extLst>
              <a:ext uri="{FF2B5EF4-FFF2-40B4-BE49-F238E27FC236}">
                <a16:creationId xmlns:a16="http://schemas.microsoft.com/office/drawing/2014/main" id="{27A0D233-1375-456D-A1A6-249F76881AC4}"/>
              </a:ext>
            </a:extLst>
          </p:cNvPr>
          <p:cNvSpPr txBox="1">
            <a:spLocks/>
          </p:cNvSpPr>
          <p:nvPr/>
        </p:nvSpPr>
        <p:spPr>
          <a:xfrm>
            <a:off x="1624176" y="1956816"/>
            <a:ext cx="5895648" cy="4024884"/>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100" b="0" i="0" u="none" strike="noStrike" kern="1200" cap="none" spc="0" normalizeH="0" baseline="0" noProof="0" dirty="0">
                <a:ln>
                  <a:noFill/>
                </a:ln>
                <a:solidFill>
                  <a:prstClr val="white"/>
                </a:solidFill>
                <a:effectLst/>
                <a:uLnTx/>
                <a:uFillTx/>
                <a:latin typeface="Calibri"/>
                <a:ea typeface="+mn-ea"/>
                <a:cs typeface="+mn-cs"/>
              </a:rPr>
              <a:t>Only one has been eradicated </a:t>
            </a:r>
          </a:p>
          <a:p>
            <a:pPr marL="4572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100" b="0" i="0" u="none" strike="noStrike" kern="1200" cap="none" spc="0" normalizeH="0" baseline="0" noProof="0" dirty="0">
                <a:ln>
                  <a:noFill/>
                </a:ln>
                <a:solidFill>
                  <a:prstClr val="white"/>
                </a:solidFill>
                <a:effectLst/>
                <a:uLnTx/>
                <a:uFillTx/>
                <a:latin typeface="Calibri"/>
                <a:ea typeface="+mn-ea"/>
                <a:cs typeface="+mn-cs"/>
              </a:rPr>
              <a:t>At least one could become very lethal again</a:t>
            </a:r>
          </a:p>
          <a:p>
            <a:pPr marL="4572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100" b="0" i="0" u="none" strike="noStrike" kern="1200" cap="none" spc="0" normalizeH="0" baseline="0" noProof="0" dirty="0">
                <a:ln>
                  <a:noFill/>
                </a:ln>
                <a:solidFill>
                  <a:prstClr val="white"/>
                </a:solidFill>
                <a:effectLst/>
                <a:uLnTx/>
                <a:uFillTx/>
                <a:latin typeface="Calibri"/>
                <a:ea typeface="+mn-ea"/>
                <a:cs typeface="+mn-cs"/>
              </a:rPr>
              <a:t>Some are vectorborne  </a:t>
            </a:r>
          </a:p>
          <a:p>
            <a:pPr marL="4572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100" b="0" i="0" u="none" strike="noStrike" kern="1200" cap="none" spc="0" normalizeH="0" baseline="0" noProof="0" dirty="0">
                <a:ln>
                  <a:noFill/>
                </a:ln>
                <a:solidFill>
                  <a:prstClr val="white"/>
                </a:solidFill>
                <a:effectLst/>
                <a:uLnTx/>
                <a:uFillTx/>
                <a:latin typeface="Calibri"/>
                <a:ea typeface="+mn-ea"/>
                <a:cs typeface="+mn-cs"/>
              </a:rPr>
              <a:t>Some have no treatments</a:t>
            </a:r>
          </a:p>
          <a:p>
            <a:pPr marL="4572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100" b="0" i="0" u="none" strike="noStrike" kern="1200" cap="none" spc="0" normalizeH="0" baseline="0" noProof="0" dirty="0">
                <a:ln>
                  <a:noFill/>
                </a:ln>
                <a:solidFill>
                  <a:prstClr val="white"/>
                </a:solidFill>
                <a:effectLst/>
                <a:uLnTx/>
                <a:uFillTx/>
                <a:latin typeface="Calibri"/>
                <a:ea typeface="+mn-ea"/>
                <a:cs typeface="+mn-cs"/>
              </a:rPr>
              <a:t>Some have no vaccine </a:t>
            </a:r>
          </a:p>
          <a:p>
            <a:pPr marL="4572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100" b="0" i="0" u="none" strike="noStrike" kern="1200" cap="none" spc="0" normalizeH="0" baseline="0" noProof="0" dirty="0">
                <a:ln>
                  <a:noFill/>
                </a:ln>
                <a:solidFill>
                  <a:prstClr val="white"/>
                </a:solidFill>
                <a:effectLst/>
                <a:uLnTx/>
                <a:uFillTx/>
                <a:latin typeface="Calibri"/>
                <a:ea typeface="+mn-ea"/>
                <a:cs typeface="+mn-cs"/>
              </a:rPr>
              <a:t>Two of these diseases now still causing almost 1M deaths annually </a:t>
            </a:r>
          </a:p>
          <a:p>
            <a:pPr marL="4572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100" b="0" i="0" u="none" strike="noStrike" kern="1200" cap="none" spc="0" normalizeH="0" baseline="0" noProof="0" dirty="0">
                <a:ln>
                  <a:noFill/>
                </a:ln>
                <a:solidFill>
                  <a:prstClr val="white"/>
                </a:solidFill>
                <a:effectLst/>
                <a:uLnTx/>
                <a:uFillTx/>
                <a:latin typeface="Calibri"/>
                <a:ea typeface="+mn-ea"/>
                <a:cs typeface="+mn-cs"/>
              </a:rPr>
              <a:t>Most have been around for millennia</a:t>
            </a:r>
          </a:p>
          <a:p>
            <a:pPr marL="228600" marR="0" lvl="0" indent="0" algn="l" defTabSz="914400" rtl="0" eaLnBrk="1" fontAlgn="auto" latinLnBrk="0" hangingPunct="1">
              <a:lnSpc>
                <a:spcPct val="90000"/>
              </a:lnSpc>
              <a:spcBef>
                <a:spcPct val="20000"/>
              </a:spcBef>
              <a:spcAft>
                <a:spcPts val="0"/>
              </a:spcAft>
              <a:buClrTx/>
              <a:buSzTx/>
              <a:buFont typeface="Arial" pitchFamily="34" charset="0"/>
              <a:buNone/>
              <a:tabLst/>
              <a:defRPr/>
            </a:pPr>
            <a:endParaRPr kumimoji="0" lang="en-US" sz="21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1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1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2286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1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A0DF6B69-0CC9-484F-9782-95B106E9BB11}"/>
              </a:ext>
            </a:extLst>
          </p:cNvPr>
          <p:cNvSpPr txBox="1"/>
          <p:nvPr/>
        </p:nvSpPr>
        <p:spPr>
          <a:xfrm>
            <a:off x="5443899" y="1905000"/>
            <a:ext cx="144780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Calibri"/>
                <a:ea typeface="+mn-ea"/>
                <a:cs typeface="+mn-cs"/>
              </a:rPr>
              <a:t>Smallpox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2859E532-965E-4A2D-9F1F-BAFBE65B462E}"/>
              </a:ext>
            </a:extLst>
          </p:cNvPr>
          <p:cNvSpPr txBox="1"/>
          <p:nvPr/>
        </p:nvSpPr>
        <p:spPr>
          <a:xfrm>
            <a:off x="6891699" y="2275118"/>
            <a:ext cx="144780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Calibri"/>
                <a:ea typeface="+mn-ea"/>
                <a:cs typeface="+mn-cs"/>
              </a:rPr>
              <a:t>Influenza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a:extLst>
              <a:ext uri="{FF2B5EF4-FFF2-40B4-BE49-F238E27FC236}">
                <a16:creationId xmlns:a16="http://schemas.microsoft.com/office/drawing/2014/main" id="{9E13A800-067F-4F43-9126-31764F3469E0}"/>
              </a:ext>
            </a:extLst>
          </p:cNvPr>
          <p:cNvSpPr txBox="1"/>
          <p:nvPr/>
        </p:nvSpPr>
        <p:spPr>
          <a:xfrm>
            <a:off x="4673293" y="2577150"/>
            <a:ext cx="144780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Calibri"/>
                <a:ea typeface="+mn-ea"/>
                <a:cs typeface="+mn-cs"/>
              </a:rPr>
              <a:t>Malaria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188DA197-C1E9-4CE7-B9C7-FB8EEC4E906E}"/>
              </a:ext>
            </a:extLst>
          </p:cNvPr>
          <p:cNvSpPr txBox="1"/>
          <p:nvPr/>
        </p:nvSpPr>
        <p:spPr>
          <a:xfrm>
            <a:off x="5057414" y="2974851"/>
            <a:ext cx="144780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Calibri"/>
                <a:ea typeface="+mn-ea"/>
                <a:cs typeface="+mn-cs"/>
              </a:rPr>
              <a:t>Influenza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5BC0A482-597B-4D6D-ABD2-2BB4AC9E630D}"/>
              </a:ext>
            </a:extLst>
          </p:cNvPr>
          <p:cNvSpPr txBox="1"/>
          <p:nvPr/>
        </p:nvSpPr>
        <p:spPr>
          <a:xfrm>
            <a:off x="4588496" y="3315814"/>
            <a:ext cx="144780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Calibri"/>
                <a:ea typeface="+mn-ea"/>
                <a:cs typeface="+mn-cs"/>
              </a:rPr>
              <a:t>Malaria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DCAB559D-9FE9-4D14-B26E-7786FD9A3FDB}"/>
              </a:ext>
            </a:extLst>
          </p:cNvPr>
          <p:cNvSpPr txBox="1"/>
          <p:nvPr/>
        </p:nvSpPr>
        <p:spPr>
          <a:xfrm>
            <a:off x="4333513" y="3938462"/>
            <a:ext cx="3077125"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FFFF00"/>
                </a:solidFill>
                <a:effectLst/>
                <a:uLnTx/>
                <a:uFillTx/>
                <a:latin typeface="Calibri"/>
                <a:ea typeface="+mn-ea"/>
                <a:cs typeface="+mn-cs"/>
              </a:rPr>
              <a:t>Malaria+Influenza</a:t>
            </a:r>
            <a:endParaRPr kumimoji="0" lang="en-US" sz="2400" b="0" i="0" u="none" strike="noStrike" kern="1200" cap="none" spc="0" normalizeH="0" baseline="0" noProof="0" dirty="0">
              <a:ln>
                <a:noFill/>
              </a:ln>
              <a:solidFill>
                <a:srgbClr val="FFFF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41112724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3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3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3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3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3938487" cy="1807305"/>
          </a:xfrm>
        </p:spPr>
        <p:txBody>
          <a:bodyPr>
            <a:normAutofit/>
          </a:bodyPr>
          <a:lstStyle/>
          <a:p>
            <a:pPr>
              <a:lnSpc>
                <a:spcPct val="90000"/>
              </a:lnSpc>
            </a:pPr>
            <a:r>
              <a:rPr lang="en-US" altLang="en-US" sz="4100" dirty="0"/>
              <a:t>Major Human Epidemics</a:t>
            </a:r>
            <a:endParaRPr lang="en-US" sz="4100" dirty="0"/>
          </a:p>
        </p:txBody>
      </p:sp>
      <p:sp>
        <p:nvSpPr>
          <p:cNvPr id="3" name="Content Placeholder 2"/>
          <p:cNvSpPr>
            <a:spLocks noGrp="1"/>
          </p:cNvSpPr>
          <p:nvPr>
            <p:ph idx="1"/>
          </p:nvPr>
        </p:nvSpPr>
        <p:spPr>
          <a:xfrm>
            <a:off x="628650" y="2333297"/>
            <a:ext cx="3464715" cy="3843666"/>
          </a:xfrm>
        </p:spPr>
        <p:txBody>
          <a:bodyPr>
            <a:normAutofit lnSpcReduction="10000"/>
          </a:bodyPr>
          <a:lstStyle/>
          <a:p>
            <a:pPr>
              <a:buFont typeface="Arial" charset="0"/>
              <a:buNone/>
              <a:defRPr/>
            </a:pPr>
            <a:r>
              <a:rPr lang="en-US" sz="1700" b="1" dirty="0"/>
              <a:t>Plague (Black Death)</a:t>
            </a:r>
          </a:p>
          <a:p>
            <a:pPr lvl="1">
              <a:buNone/>
              <a:defRPr/>
            </a:pPr>
            <a:endParaRPr lang="en-US" sz="1300" b="1" dirty="0"/>
          </a:p>
          <a:p>
            <a:pPr marL="627063" lvl="1" indent="-342900">
              <a:defRPr/>
            </a:pPr>
            <a:r>
              <a:rPr lang="en-US" sz="1700" i="1" dirty="0"/>
              <a:t>Yersinia pestis – </a:t>
            </a:r>
            <a:r>
              <a:rPr lang="en-US" sz="1700" dirty="0"/>
              <a:t>a zoonotic pathogen (</a:t>
            </a:r>
            <a:r>
              <a:rPr lang="en-US" sz="1700" dirty="0" err="1"/>
              <a:t>metazoonosis</a:t>
            </a:r>
            <a:r>
              <a:rPr lang="en-US" sz="1700" dirty="0"/>
              <a:t>)</a:t>
            </a:r>
            <a:endParaRPr lang="en-US" sz="1700" i="1" dirty="0"/>
          </a:p>
          <a:p>
            <a:pPr marL="627063" lvl="1" indent="-342900">
              <a:defRPr/>
            </a:pPr>
            <a:r>
              <a:rPr lang="en-US" sz="1700" dirty="0"/>
              <a:t>1331 – 1770, Europe</a:t>
            </a:r>
          </a:p>
          <a:p>
            <a:pPr marL="627063" lvl="1" indent="-342900">
              <a:defRPr/>
            </a:pPr>
            <a:r>
              <a:rPr lang="en-US" sz="1700" dirty="0"/>
              <a:t>Still endemic in the USA</a:t>
            </a:r>
          </a:p>
          <a:p>
            <a:pPr marL="627063" lvl="1" indent="-342900">
              <a:defRPr/>
            </a:pPr>
            <a:r>
              <a:rPr lang="en-US" sz="1700" dirty="0"/>
              <a:t>Flea transmission, rats to humans</a:t>
            </a:r>
          </a:p>
          <a:p>
            <a:pPr marL="627063" lvl="1" indent="-342900">
              <a:defRPr/>
            </a:pPr>
            <a:r>
              <a:rPr lang="en-US" sz="1700" dirty="0"/>
              <a:t>50 million people died in Europe (60% of population from 1347-1352)</a:t>
            </a:r>
          </a:p>
          <a:p>
            <a:pPr marL="627063" lvl="1" indent="-342900">
              <a:defRPr/>
            </a:pPr>
            <a:r>
              <a:rPr lang="en-US" sz="1700" dirty="0"/>
              <a:t>Bubonic form – 50-60% CFR</a:t>
            </a:r>
          </a:p>
          <a:p>
            <a:pPr marL="627063" lvl="1" indent="-342900">
              <a:defRPr/>
            </a:pPr>
            <a:r>
              <a:rPr lang="en-US" sz="1700" dirty="0"/>
              <a:t>Pneumonic/septicemic form – almost 100% CFR</a:t>
            </a:r>
          </a:p>
          <a:p>
            <a:pPr marL="0" indent="0">
              <a:buNone/>
            </a:pPr>
            <a:endParaRPr lang="en-US" sz="1700" dirty="0">
              <a:latin typeface="Times New Roman" pitchFamily="18" charset="0"/>
              <a:cs typeface="Times New Roman" pitchFamily="18" charset="0"/>
            </a:endParaRPr>
          </a:p>
        </p:txBody>
      </p:sp>
      <p:pic>
        <p:nvPicPr>
          <p:cNvPr id="4" name="Picture 3">
            <a:extLst>
              <a:ext uri="{FF2B5EF4-FFF2-40B4-BE49-F238E27FC236}">
                <a16:creationId xmlns:a16="http://schemas.microsoft.com/office/drawing/2014/main" id="{28CA60FB-189F-4C42-BAD7-073BDE6FEC61}"/>
              </a:ext>
            </a:extLst>
          </p:cNvPr>
          <p:cNvPicPr>
            <a:picLocks noChangeAspect="1"/>
          </p:cNvPicPr>
          <p:nvPr/>
        </p:nvPicPr>
        <p:blipFill rotWithShape="1">
          <a:blip r:embed="rId3"/>
          <a:srcRect l="10093" r="7362"/>
          <a:stretch/>
        </p:blipFill>
        <p:spPr>
          <a:xfrm>
            <a:off x="4671911"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956826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Map&#10;&#10;Description automatically generated">
            <a:extLst>
              <a:ext uri="{FF2B5EF4-FFF2-40B4-BE49-F238E27FC236}">
                <a16:creationId xmlns:a16="http://schemas.microsoft.com/office/drawing/2014/main" id="{D24F1D82-6377-4FAF-9E96-D7247A4E43B1}"/>
              </a:ext>
            </a:extLst>
          </p:cNvPr>
          <p:cNvPicPr>
            <a:picLocks noChangeAspect="1"/>
          </p:cNvPicPr>
          <p:nvPr/>
        </p:nvPicPr>
        <p:blipFill>
          <a:blip r:embed="rId2"/>
          <a:stretch>
            <a:fillRect/>
          </a:stretch>
        </p:blipFill>
        <p:spPr>
          <a:xfrm>
            <a:off x="845535" y="643467"/>
            <a:ext cx="7452928"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9104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9656" y="0"/>
            <a:ext cx="7824687"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1206" y="0"/>
            <a:ext cx="7441587"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B12E546-DFA0-4368-A2EC-CE12CC266573}"/>
              </a:ext>
            </a:extLst>
          </p:cNvPr>
          <p:cNvSpPr>
            <a:spLocks noGrp="1"/>
          </p:cNvSpPr>
          <p:nvPr>
            <p:ph type="title"/>
          </p:nvPr>
        </p:nvSpPr>
        <p:spPr>
          <a:xfrm>
            <a:off x="1733360" y="365760"/>
            <a:ext cx="5677279" cy="1288238"/>
          </a:xfrm>
        </p:spPr>
        <p:txBody>
          <a:bodyPr anchor="ctr">
            <a:normAutofit/>
          </a:bodyPr>
          <a:lstStyle/>
          <a:p>
            <a:pPr>
              <a:lnSpc>
                <a:spcPct val="90000"/>
              </a:lnSpc>
            </a:pPr>
            <a:r>
              <a:rPr lang="en-US" altLang="en-US" sz="4100" dirty="0"/>
              <a:t>Major Human Epidemics</a:t>
            </a:r>
            <a:endParaRPr lang="en-US" sz="4100" dirty="0"/>
          </a:p>
        </p:txBody>
      </p:sp>
      <p:sp>
        <p:nvSpPr>
          <p:cNvPr id="3" name="Content Placeholder 2">
            <a:extLst>
              <a:ext uri="{FF2B5EF4-FFF2-40B4-BE49-F238E27FC236}">
                <a16:creationId xmlns:a16="http://schemas.microsoft.com/office/drawing/2014/main" id="{098C9382-54EF-4912-8B2C-F866B1A08432}"/>
              </a:ext>
            </a:extLst>
          </p:cNvPr>
          <p:cNvSpPr>
            <a:spLocks noGrp="1"/>
          </p:cNvSpPr>
          <p:nvPr>
            <p:ph idx="1"/>
          </p:nvPr>
        </p:nvSpPr>
        <p:spPr>
          <a:xfrm>
            <a:off x="1624176" y="1956816"/>
            <a:ext cx="5895648" cy="4024884"/>
          </a:xfrm>
        </p:spPr>
        <p:txBody>
          <a:bodyPr anchor="t">
            <a:normAutofit/>
          </a:bodyPr>
          <a:lstStyle/>
          <a:p>
            <a:pPr>
              <a:buFont typeface="Arial" charset="0"/>
              <a:buNone/>
              <a:defRPr/>
            </a:pPr>
            <a:r>
              <a:rPr lang="en-US" sz="2100" b="1" dirty="0">
                <a:solidFill>
                  <a:srgbClr val="92D050"/>
                </a:solidFill>
              </a:rPr>
              <a:t>Smallpox</a:t>
            </a:r>
            <a:r>
              <a:rPr lang="en-US" sz="2100" dirty="0"/>
              <a:t> (Variola minor, Variola major viruses)</a:t>
            </a:r>
          </a:p>
          <a:p>
            <a:pPr marL="457200" indent="-457200">
              <a:buFont typeface="Arial" panose="020B0604020202020204" pitchFamily="34" charset="0"/>
              <a:buChar char="•"/>
              <a:defRPr/>
            </a:pPr>
            <a:r>
              <a:rPr lang="en-US" sz="2100" dirty="0" err="1"/>
              <a:t>Orthopox</a:t>
            </a:r>
            <a:r>
              <a:rPr lang="en-US" sz="2100" dirty="0"/>
              <a:t> virus</a:t>
            </a:r>
          </a:p>
          <a:p>
            <a:pPr marL="457200" indent="-457200">
              <a:buFont typeface="Arial" panose="020B0604020202020204" pitchFamily="34" charset="0"/>
              <a:buChar char="•"/>
              <a:defRPr/>
            </a:pPr>
            <a:r>
              <a:rPr lang="en-US" sz="2100" dirty="0"/>
              <a:t>Not a zoonotic agent, however monkeypox is!</a:t>
            </a:r>
          </a:p>
          <a:p>
            <a:pPr marL="457200" indent="-457200">
              <a:buFont typeface="Arial" panose="020B0604020202020204" pitchFamily="34" charset="0"/>
              <a:buChar char="•"/>
              <a:defRPr/>
            </a:pPr>
            <a:r>
              <a:rPr lang="en-US" sz="2100" dirty="0"/>
              <a:t>Earliest evidence, 3</a:t>
            </a:r>
            <a:r>
              <a:rPr lang="en-US" sz="2100" baseline="30000" dirty="0"/>
              <a:t>rd</a:t>
            </a:r>
            <a:r>
              <a:rPr lang="en-US" sz="2100" dirty="0"/>
              <a:t> century BC</a:t>
            </a:r>
          </a:p>
          <a:p>
            <a:pPr marL="457200" indent="-457200">
              <a:buFont typeface="Arial" panose="020B0604020202020204" pitchFamily="34" charset="0"/>
              <a:buChar char="•"/>
              <a:defRPr/>
            </a:pPr>
            <a:r>
              <a:rPr lang="en-US" sz="2100" dirty="0"/>
              <a:t>18</a:t>
            </a:r>
            <a:r>
              <a:rPr lang="en-US" sz="2100" baseline="30000" dirty="0"/>
              <a:t>th</a:t>
            </a:r>
            <a:r>
              <a:rPr lang="en-US" sz="2100" dirty="0"/>
              <a:t> century Europe, 400,000 deaths annually</a:t>
            </a:r>
          </a:p>
          <a:p>
            <a:pPr marL="457200" indent="-457200">
              <a:buFont typeface="Arial" panose="020B0604020202020204" pitchFamily="34" charset="0"/>
              <a:buChar char="•"/>
              <a:defRPr/>
            </a:pPr>
            <a:r>
              <a:rPr lang="en-US" sz="2100" dirty="0"/>
              <a:t>20</a:t>
            </a:r>
            <a:r>
              <a:rPr lang="en-US" sz="2100" baseline="30000" dirty="0"/>
              <a:t>th</a:t>
            </a:r>
            <a:r>
              <a:rPr lang="en-US" sz="2100" dirty="0"/>
              <a:t> century estimates, 500 million deaths</a:t>
            </a:r>
          </a:p>
          <a:p>
            <a:pPr marL="457200" indent="-457200">
              <a:buFont typeface="Arial" panose="020B0604020202020204" pitchFamily="34" charset="0"/>
              <a:buChar char="•"/>
              <a:defRPr/>
            </a:pPr>
            <a:r>
              <a:rPr lang="en-US" sz="2100" dirty="0"/>
              <a:t>In 1967, 15 million cases/year</a:t>
            </a:r>
          </a:p>
          <a:p>
            <a:pPr marL="457200" indent="-457200">
              <a:buFont typeface="Arial" panose="020B0604020202020204" pitchFamily="34" charset="0"/>
              <a:buChar char="•"/>
              <a:defRPr/>
            </a:pPr>
            <a:r>
              <a:rPr lang="en-US" sz="2100" dirty="0"/>
              <a:t>Variola major 20-50% mortality</a:t>
            </a:r>
          </a:p>
          <a:p>
            <a:pPr marL="457200" indent="-457200">
              <a:buFont typeface="Arial" panose="020B0604020202020204" pitchFamily="34" charset="0"/>
              <a:buChar char="•"/>
              <a:defRPr/>
            </a:pPr>
            <a:r>
              <a:rPr lang="en-US" sz="2100" dirty="0"/>
              <a:t>Last naturally occurring case, 1977</a:t>
            </a:r>
          </a:p>
          <a:p>
            <a:pPr marL="457200" indent="-457200">
              <a:buFont typeface="Arial" panose="020B0604020202020204" pitchFamily="34" charset="0"/>
              <a:buChar char="•"/>
              <a:defRPr/>
            </a:pPr>
            <a:r>
              <a:rPr lang="en-US" sz="2100" dirty="0"/>
              <a:t>WHO announced global eradication, 1980</a:t>
            </a:r>
          </a:p>
          <a:p>
            <a:endParaRPr lang="en-US" sz="2100" dirty="0"/>
          </a:p>
        </p:txBody>
      </p:sp>
    </p:spTree>
    <p:extLst>
      <p:ext uri="{BB962C8B-B14F-4D97-AF65-F5344CB8AC3E}">
        <p14:creationId xmlns:p14="http://schemas.microsoft.com/office/powerpoint/2010/main" val="3518872815"/>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9656" y="0"/>
            <a:ext cx="7824687"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1206" y="0"/>
            <a:ext cx="7441587"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B692D04-6E51-4432-BBA1-88AF098B4C4E}"/>
              </a:ext>
            </a:extLst>
          </p:cNvPr>
          <p:cNvSpPr txBox="1">
            <a:spLocks/>
          </p:cNvSpPr>
          <p:nvPr/>
        </p:nvSpPr>
        <p:spPr>
          <a:xfrm>
            <a:off x="1733360" y="365760"/>
            <a:ext cx="5677279" cy="12882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Aft>
                <a:spcPts val="600"/>
              </a:spcAft>
            </a:pPr>
            <a:r>
              <a:rPr lang="en-US" altLang="en-US" sz="4100" kern="1200" dirty="0">
                <a:solidFill>
                  <a:schemeClr val="tx1"/>
                </a:solidFill>
                <a:latin typeface="+mj-lt"/>
                <a:ea typeface="+mj-ea"/>
                <a:cs typeface="+mj-cs"/>
              </a:rPr>
              <a:t>Major Human Epidemics</a:t>
            </a:r>
          </a:p>
        </p:txBody>
      </p:sp>
      <p:sp>
        <p:nvSpPr>
          <p:cNvPr id="3" name="Content Placeholder 2">
            <a:extLst>
              <a:ext uri="{FF2B5EF4-FFF2-40B4-BE49-F238E27FC236}">
                <a16:creationId xmlns:a16="http://schemas.microsoft.com/office/drawing/2014/main" id="{60FB921A-A439-4652-A4CA-98B8B83679E9}"/>
              </a:ext>
            </a:extLst>
          </p:cNvPr>
          <p:cNvSpPr txBox="1">
            <a:spLocks/>
          </p:cNvSpPr>
          <p:nvPr/>
        </p:nvSpPr>
        <p:spPr>
          <a:xfrm>
            <a:off x="1624176" y="1956816"/>
            <a:ext cx="5895648" cy="4024884"/>
          </a:xfrm>
          <a:prstGeom prst="rect">
            <a:avLst/>
          </a:prstGeom>
        </p:spPr>
        <p:txBody>
          <a:bodyPr vert="horz" lIns="91440" tIns="45720" rIns="91440" bIns="45720" rtlCol="0" anchor="t">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indent="0">
              <a:lnSpc>
                <a:spcPct val="90000"/>
              </a:lnSpc>
              <a:buNone/>
              <a:defRPr/>
            </a:pPr>
            <a:r>
              <a:rPr lang="en-US" sz="2100" b="1" dirty="0">
                <a:solidFill>
                  <a:srgbClr val="92D050"/>
                </a:solidFill>
              </a:rPr>
              <a:t>Influenza</a:t>
            </a:r>
            <a:r>
              <a:rPr lang="en-US" sz="2100" dirty="0"/>
              <a:t> </a:t>
            </a:r>
            <a:r>
              <a:rPr lang="en-US" sz="2100" b="1" dirty="0">
                <a:solidFill>
                  <a:srgbClr val="92D050"/>
                </a:solidFill>
              </a:rPr>
              <a:t>– Spanish Flu 1918-1919</a:t>
            </a:r>
          </a:p>
          <a:p>
            <a:pPr marL="457200" indent="-228600">
              <a:lnSpc>
                <a:spcPct val="90000"/>
              </a:lnSpc>
              <a:defRPr/>
            </a:pPr>
            <a:r>
              <a:rPr lang="en-US" sz="2100" dirty="0"/>
              <a:t>Unusually deadly influenza epidemic, strain H1N1</a:t>
            </a:r>
          </a:p>
          <a:p>
            <a:pPr marL="457200" indent="-228600">
              <a:lnSpc>
                <a:spcPct val="90000"/>
              </a:lnSpc>
              <a:defRPr/>
            </a:pPr>
            <a:r>
              <a:rPr lang="en-US" sz="2100" dirty="0"/>
              <a:t>Type A virus, aquatic birds</a:t>
            </a:r>
          </a:p>
          <a:p>
            <a:pPr marL="457200" indent="-228600">
              <a:lnSpc>
                <a:spcPct val="90000"/>
              </a:lnSpc>
              <a:defRPr/>
            </a:pPr>
            <a:r>
              <a:rPr lang="en-US" sz="2100" dirty="0"/>
              <a:t>Infected 500 million people across the globe</a:t>
            </a:r>
          </a:p>
          <a:p>
            <a:pPr marL="457200" indent="-228600">
              <a:lnSpc>
                <a:spcPct val="90000"/>
              </a:lnSpc>
              <a:defRPr/>
            </a:pPr>
            <a:r>
              <a:rPr lang="en-US" sz="2100" dirty="0"/>
              <a:t>Estimated 100 million deaths this epidemic</a:t>
            </a:r>
          </a:p>
          <a:p>
            <a:pPr marL="457200" indent="-228600">
              <a:lnSpc>
                <a:spcPct val="90000"/>
              </a:lnSpc>
              <a:defRPr/>
            </a:pPr>
            <a:r>
              <a:rPr lang="en-US" sz="2100" dirty="0"/>
              <a:t>Mortality, 10-20% of those infected</a:t>
            </a:r>
          </a:p>
          <a:p>
            <a:pPr marL="457200" indent="-228600">
              <a:lnSpc>
                <a:spcPct val="90000"/>
              </a:lnSpc>
              <a:defRPr/>
            </a:pPr>
            <a:r>
              <a:rPr lang="en-US" sz="2100" dirty="0"/>
              <a:t>In the early 20</a:t>
            </a:r>
            <a:r>
              <a:rPr lang="en-US" sz="2100" baseline="30000" dirty="0"/>
              <a:t>th</a:t>
            </a:r>
            <a:r>
              <a:rPr lang="en-US" sz="2100" dirty="0"/>
              <a:t> century, life expectancy dropped by 12 years</a:t>
            </a:r>
          </a:p>
          <a:p>
            <a:pPr marL="457200" indent="-228600">
              <a:lnSpc>
                <a:spcPct val="90000"/>
              </a:lnSpc>
              <a:defRPr/>
            </a:pPr>
            <a:r>
              <a:rPr lang="en-US" sz="2100" dirty="0"/>
              <a:t>Severe respiratory disease</a:t>
            </a:r>
          </a:p>
          <a:p>
            <a:pPr marL="457200" indent="-228600">
              <a:lnSpc>
                <a:spcPct val="90000"/>
              </a:lnSpc>
              <a:defRPr/>
            </a:pPr>
            <a:r>
              <a:rPr lang="en-US" sz="2100" dirty="0"/>
              <a:t>High mortality in healthy young adults</a:t>
            </a:r>
          </a:p>
          <a:p>
            <a:pPr marL="457200" indent="-228600">
              <a:lnSpc>
                <a:spcPct val="90000"/>
              </a:lnSpc>
              <a:defRPr/>
            </a:pPr>
            <a:r>
              <a:rPr lang="en-US" sz="2100" dirty="0"/>
              <a:t>Current annual endemic influenza 3-5 million cases and 250-500K deaths annually worldwide</a:t>
            </a:r>
          </a:p>
        </p:txBody>
      </p:sp>
    </p:spTree>
    <p:extLst>
      <p:ext uri="{BB962C8B-B14F-4D97-AF65-F5344CB8AC3E}">
        <p14:creationId xmlns:p14="http://schemas.microsoft.com/office/powerpoint/2010/main" val="125232446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9656" y="0"/>
            <a:ext cx="7824687"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1206" y="0"/>
            <a:ext cx="7441587"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918A80-E9EA-4208-9973-01F867909561}"/>
              </a:ext>
            </a:extLst>
          </p:cNvPr>
          <p:cNvSpPr txBox="1">
            <a:spLocks/>
          </p:cNvSpPr>
          <p:nvPr/>
        </p:nvSpPr>
        <p:spPr>
          <a:xfrm>
            <a:off x="1733360" y="365760"/>
            <a:ext cx="5677279" cy="12882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Aft>
                <a:spcPts val="600"/>
              </a:spcAft>
            </a:pPr>
            <a:r>
              <a:rPr lang="en-US" altLang="en-US" sz="4100" kern="1200" dirty="0">
                <a:solidFill>
                  <a:schemeClr val="tx1"/>
                </a:solidFill>
                <a:latin typeface="+mj-lt"/>
                <a:ea typeface="+mj-ea"/>
                <a:cs typeface="+mj-cs"/>
              </a:rPr>
              <a:t>Major Human Epidemics</a:t>
            </a:r>
          </a:p>
        </p:txBody>
      </p:sp>
      <p:sp>
        <p:nvSpPr>
          <p:cNvPr id="3" name="Content Placeholder 2">
            <a:extLst>
              <a:ext uri="{FF2B5EF4-FFF2-40B4-BE49-F238E27FC236}">
                <a16:creationId xmlns:a16="http://schemas.microsoft.com/office/drawing/2014/main" id="{BEC64B1B-E57D-41DD-80BD-B5CDD6933879}"/>
              </a:ext>
            </a:extLst>
          </p:cNvPr>
          <p:cNvSpPr txBox="1">
            <a:spLocks/>
          </p:cNvSpPr>
          <p:nvPr/>
        </p:nvSpPr>
        <p:spPr>
          <a:xfrm>
            <a:off x="1624176" y="1956816"/>
            <a:ext cx="5895648" cy="4024884"/>
          </a:xfrm>
          <a:prstGeom prst="rect">
            <a:avLst/>
          </a:prstGeom>
        </p:spPr>
        <p:txBody>
          <a:bodyPr vert="horz" lIns="91440" tIns="45720" rIns="91440" bIns="45720" rtlCol="0" anchor="t">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indent="0">
              <a:lnSpc>
                <a:spcPct val="90000"/>
              </a:lnSpc>
              <a:buNone/>
              <a:defRPr/>
            </a:pPr>
            <a:r>
              <a:rPr lang="en-US" sz="2100" b="1" dirty="0">
                <a:solidFill>
                  <a:srgbClr val="92D050"/>
                </a:solidFill>
              </a:rPr>
              <a:t>Malaria</a:t>
            </a:r>
            <a:r>
              <a:rPr lang="en-US" sz="2100" b="1" dirty="0"/>
              <a:t> </a:t>
            </a:r>
            <a:r>
              <a:rPr lang="en-US" sz="2100" b="1" dirty="0">
                <a:solidFill>
                  <a:srgbClr val="92D050"/>
                </a:solidFill>
              </a:rPr>
              <a:t>(Italian for “bad air”)</a:t>
            </a:r>
          </a:p>
          <a:p>
            <a:pPr marL="457200" indent="-228600">
              <a:lnSpc>
                <a:spcPct val="90000"/>
              </a:lnSpc>
              <a:defRPr/>
            </a:pPr>
            <a:r>
              <a:rPr lang="en-US" sz="2100" dirty="0"/>
              <a:t>Mosquito-borne infectious disease</a:t>
            </a:r>
          </a:p>
          <a:p>
            <a:pPr marL="457200" indent="-228600">
              <a:lnSpc>
                <a:spcPct val="90000"/>
              </a:lnSpc>
              <a:defRPr/>
            </a:pPr>
            <a:r>
              <a:rPr lang="en-US" sz="2100" dirty="0"/>
              <a:t>Single celled </a:t>
            </a:r>
            <a:r>
              <a:rPr lang="en-US" sz="2100" i="1" dirty="0"/>
              <a:t>Plasmodium</a:t>
            </a:r>
            <a:r>
              <a:rPr lang="en-US" sz="2100" dirty="0"/>
              <a:t> microorganisms</a:t>
            </a:r>
          </a:p>
          <a:p>
            <a:pPr marL="457200" indent="-228600">
              <a:lnSpc>
                <a:spcPct val="90000"/>
              </a:lnSpc>
              <a:defRPr/>
            </a:pPr>
            <a:r>
              <a:rPr lang="en-US" sz="2100" dirty="0"/>
              <a:t>Not a zoonosis</a:t>
            </a:r>
          </a:p>
          <a:p>
            <a:pPr marL="457200" indent="-228600">
              <a:lnSpc>
                <a:spcPct val="90000"/>
              </a:lnSpc>
              <a:defRPr/>
            </a:pPr>
            <a:r>
              <a:rPr lang="en-US" sz="2100" dirty="0"/>
              <a:t>Tropics/subtropics near the equator</a:t>
            </a:r>
          </a:p>
          <a:p>
            <a:pPr marL="457200" indent="-228600">
              <a:lnSpc>
                <a:spcPct val="90000"/>
              </a:lnSpc>
              <a:defRPr/>
            </a:pPr>
            <a:r>
              <a:rPr lang="en-US" sz="2100" dirty="0"/>
              <a:t>Likely in existence for about 100,000 years.</a:t>
            </a:r>
          </a:p>
          <a:p>
            <a:pPr marL="457200" indent="-228600">
              <a:lnSpc>
                <a:spcPct val="90000"/>
              </a:lnSpc>
              <a:defRPr/>
            </a:pPr>
            <a:r>
              <a:rPr lang="en-US" sz="2100" dirty="0"/>
              <a:t>Estimated over 800,000 deaths annually worldwide</a:t>
            </a:r>
          </a:p>
          <a:p>
            <a:pPr marL="457200" indent="-228600">
              <a:lnSpc>
                <a:spcPct val="90000"/>
              </a:lnSpc>
              <a:defRPr/>
            </a:pPr>
            <a:r>
              <a:rPr lang="en-US" sz="2100" dirty="0"/>
              <a:t>IP 10-15 days after mosquito bite</a:t>
            </a:r>
          </a:p>
          <a:p>
            <a:pPr marL="457200" indent="-228600">
              <a:lnSpc>
                <a:spcPct val="90000"/>
              </a:lnSpc>
              <a:defRPr/>
            </a:pPr>
            <a:r>
              <a:rPr lang="en-US" sz="2100" dirty="0"/>
              <a:t>Still no vaccine, promising work ongoing</a:t>
            </a:r>
          </a:p>
          <a:p>
            <a:pPr marL="457200" indent="-228600">
              <a:lnSpc>
                <a:spcPct val="90000"/>
              </a:lnSpc>
              <a:defRPr/>
            </a:pPr>
            <a:r>
              <a:rPr lang="en-US" sz="2100" dirty="0"/>
              <a:t>Flu-like symptoms, very high fever, various syndromes</a:t>
            </a:r>
          </a:p>
          <a:p>
            <a:pPr marL="457200" indent="-228600">
              <a:lnSpc>
                <a:spcPct val="90000"/>
              </a:lnSpc>
              <a:defRPr/>
            </a:pPr>
            <a:endParaRPr lang="en-US" sz="2100" dirty="0"/>
          </a:p>
        </p:txBody>
      </p:sp>
    </p:spTree>
    <p:extLst>
      <p:ext uri="{BB962C8B-B14F-4D97-AF65-F5344CB8AC3E}">
        <p14:creationId xmlns:p14="http://schemas.microsoft.com/office/powerpoint/2010/main" val="1033601844"/>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9656" y="0"/>
            <a:ext cx="7824687"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1206" y="0"/>
            <a:ext cx="7441587"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918A80-E9EA-4208-9973-01F867909561}"/>
              </a:ext>
            </a:extLst>
          </p:cNvPr>
          <p:cNvSpPr txBox="1">
            <a:spLocks/>
          </p:cNvSpPr>
          <p:nvPr/>
        </p:nvSpPr>
        <p:spPr>
          <a:xfrm>
            <a:off x="1733360" y="365760"/>
            <a:ext cx="5677279" cy="12882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Aft>
                <a:spcPts val="600"/>
              </a:spcAft>
            </a:pPr>
            <a:r>
              <a:rPr lang="en-US" altLang="en-US" sz="4100" kern="1200" dirty="0">
                <a:solidFill>
                  <a:schemeClr val="tx1"/>
                </a:solidFill>
                <a:latin typeface="+mj-lt"/>
                <a:ea typeface="+mj-ea"/>
                <a:cs typeface="+mj-cs"/>
              </a:rPr>
              <a:t>Major Human Epidemics</a:t>
            </a:r>
          </a:p>
        </p:txBody>
      </p:sp>
      <p:sp>
        <p:nvSpPr>
          <p:cNvPr id="3" name="Content Placeholder 2">
            <a:extLst>
              <a:ext uri="{FF2B5EF4-FFF2-40B4-BE49-F238E27FC236}">
                <a16:creationId xmlns:a16="http://schemas.microsoft.com/office/drawing/2014/main" id="{BEC64B1B-E57D-41DD-80BD-B5CDD6933879}"/>
              </a:ext>
            </a:extLst>
          </p:cNvPr>
          <p:cNvSpPr txBox="1">
            <a:spLocks/>
          </p:cNvSpPr>
          <p:nvPr/>
        </p:nvSpPr>
        <p:spPr>
          <a:xfrm>
            <a:off x="1760922" y="1416558"/>
            <a:ext cx="5895648" cy="4024884"/>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indent="0">
              <a:lnSpc>
                <a:spcPct val="90000"/>
              </a:lnSpc>
              <a:buNone/>
              <a:defRPr/>
            </a:pPr>
            <a:r>
              <a:rPr lang="en-US" sz="2100" b="1" dirty="0">
                <a:solidFill>
                  <a:srgbClr val="92D050"/>
                </a:solidFill>
              </a:rPr>
              <a:t>COVID-19</a:t>
            </a:r>
            <a:r>
              <a:rPr lang="en-US" sz="2100" b="1" dirty="0"/>
              <a:t> </a:t>
            </a:r>
          </a:p>
          <a:p>
            <a:pPr marL="457200" indent="-228600">
              <a:lnSpc>
                <a:spcPct val="90000"/>
              </a:lnSpc>
              <a:defRPr/>
            </a:pPr>
            <a:r>
              <a:rPr lang="en-US" sz="2000" dirty="0"/>
              <a:t>First cases Wuhan, China December 2019</a:t>
            </a:r>
          </a:p>
          <a:p>
            <a:pPr marL="457200" indent="-228600">
              <a:lnSpc>
                <a:spcPct val="90000"/>
              </a:lnSpc>
              <a:defRPr/>
            </a:pPr>
            <a:r>
              <a:rPr lang="en-US" sz="2000" dirty="0"/>
              <a:t>Etiology SARS-CoV-2 (Severe acute respiratory syndrome coronavirus 2)</a:t>
            </a:r>
          </a:p>
          <a:p>
            <a:pPr marL="457200" indent="-228600">
              <a:lnSpc>
                <a:spcPct val="90000"/>
              </a:lnSpc>
              <a:defRPr/>
            </a:pPr>
            <a:r>
              <a:rPr lang="en-US" sz="2000" dirty="0" err="1"/>
              <a:t>Amphizenosis</a:t>
            </a:r>
            <a:r>
              <a:rPr lang="en-US" sz="2000" dirty="0"/>
              <a:t>?  Definitely an </a:t>
            </a:r>
            <a:r>
              <a:rPr lang="en-US" sz="2000" dirty="0" err="1"/>
              <a:t>anthropozoonosis</a:t>
            </a:r>
            <a:endParaRPr lang="en-US" sz="2000" dirty="0"/>
          </a:p>
          <a:p>
            <a:pPr marL="457200" indent="-228600">
              <a:lnSpc>
                <a:spcPct val="90000"/>
              </a:lnSpc>
              <a:defRPr/>
            </a:pPr>
            <a:r>
              <a:rPr lang="en-US" sz="2000" dirty="0"/>
              <a:t>As of March 28, 2022</a:t>
            </a:r>
          </a:p>
          <a:p>
            <a:pPr marL="857250" lvl="2">
              <a:lnSpc>
                <a:spcPct val="90000"/>
              </a:lnSpc>
              <a:defRPr/>
            </a:pPr>
            <a:r>
              <a:rPr lang="en-US" sz="2000" dirty="0"/>
              <a:t>~481 million cases worldwide</a:t>
            </a:r>
          </a:p>
          <a:p>
            <a:pPr marL="857250" lvl="2">
              <a:lnSpc>
                <a:spcPct val="90000"/>
              </a:lnSpc>
              <a:defRPr/>
            </a:pPr>
            <a:r>
              <a:rPr lang="en-US" sz="2000" dirty="0"/>
              <a:t>6.1M+ million deaths 2020-present</a:t>
            </a:r>
          </a:p>
          <a:p>
            <a:pPr marL="457200" lvl="1" indent="-228600">
              <a:lnSpc>
                <a:spcPct val="90000"/>
              </a:lnSpc>
              <a:buFont typeface="Arial" panose="020B0604020202020204" pitchFamily="34" charset="0"/>
              <a:buChar char="•"/>
              <a:defRPr/>
            </a:pPr>
            <a:r>
              <a:rPr lang="en-US" sz="2000" dirty="0"/>
              <a:t>Transmission person-to-person via respiratory droplets</a:t>
            </a:r>
          </a:p>
          <a:p>
            <a:pPr marL="457200" lvl="1" indent="-228600">
              <a:lnSpc>
                <a:spcPct val="90000"/>
              </a:lnSpc>
              <a:buFont typeface="Arial" panose="020B0604020202020204" pitchFamily="34" charset="0"/>
              <a:buChar char="•"/>
              <a:defRPr/>
            </a:pPr>
            <a:r>
              <a:rPr lang="en-US" sz="2000" dirty="0"/>
              <a:t>Symptoms flu-like, respiratory, low blood oxygen, multi-systemic</a:t>
            </a:r>
          </a:p>
          <a:p>
            <a:pPr marL="514350" lvl="1" indent="-342900">
              <a:lnSpc>
                <a:spcPct val="90000"/>
              </a:lnSpc>
              <a:buFont typeface="Arial" panose="020B0604020202020204" pitchFamily="34" charset="0"/>
              <a:buChar char="•"/>
              <a:defRPr/>
            </a:pPr>
            <a:endParaRPr lang="en-US" sz="2400" dirty="0"/>
          </a:p>
          <a:p>
            <a:pPr indent="-228600">
              <a:lnSpc>
                <a:spcPct val="90000"/>
              </a:lnSpc>
              <a:defRPr/>
            </a:pPr>
            <a:endParaRPr lang="en-US" sz="2100" dirty="0"/>
          </a:p>
          <a:p>
            <a:pPr lvl="1" indent="-228600">
              <a:lnSpc>
                <a:spcPct val="90000"/>
              </a:lnSpc>
              <a:defRPr/>
            </a:pPr>
            <a:endParaRPr lang="en-US" sz="1700" dirty="0"/>
          </a:p>
          <a:p>
            <a:pPr indent="-228600">
              <a:lnSpc>
                <a:spcPct val="90000"/>
              </a:lnSpc>
              <a:defRPr/>
            </a:pPr>
            <a:endParaRPr lang="en-US" sz="2100" b="1" dirty="0"/>
          </a:p>
          <a:p>
            <a:pPr marL="457200" indent="-228600">
              <a:lnSpc>
                <a:spcPct val="90000"/>
              </a:lnSpc>
              <a:defRPr/>
            </a:pPr>
            <a:endParaRPr lang="en-US" sz="2100" dirty="0"/>
          </a:p>
        </p:txBody>
      </p:sp>
      <p:pic>
        <p:nvPicPr>
          <p:cNvPr id="5" name="Picture 4">
            <a:extLst>
              <a:ext uri="{FF2B5EF4-FFF2-40B4-BE49-F238E27FC236}">
                <a16:creationId xmlns:a16="http://schemas.microsoft.com/office/drawing/2014/main" id="{23FF3B2B-FCDB-4584-8362-555979BA2ACC}"/>
              </a:ext>
            </a:extLst>
          </p:cNvPr>
          <p:cNvPicPr>
            <a:picLocks noChangeAspect="1"/>
          </p:cNvPicPr>
          <p:nvPr/>
        </p:nvPicPr>
        <p:blipFill>
          <a:blip r:embed="rId2"/>
          <a:stretch>
            <a:fillRect/>
          </a:stretch>
        </p:blipFill>
        <p:spPr>
          <a:xfrm>
            <a:off x="2549624" y="5320197"/>
            <a:ext cx="4168554" cy="1497388"/>
          </a:xfrm>
          <a:prstGeom prst="rect">
            <a:avLst/>
          </a:prstGeom>
        </p:spPr>
      </p:pic>
    </p:spTree>
    <p:extLst>
      <p:ext uri="{BB962C8B-B14F-4D97-AF65-F5344CB8AC3E}">
        <p14:creationId xmlns:p14="http://schemas.microsoft.com/office/powerpoint/2010/main" val="3423992809"/>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9656" y="0"/>
            <a:ext cx="7824687"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1206" y="0"/>
            <a:ext cx="7441587"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70FD625-E85D-4C9D-8209-42A89C894B13}"/>
              </a:ext>
            </a:extLst>
          </p:cNvPr>
          <p:cNvSpPr txBox="1">
            <a:spLocks/>
          </p:cNvSpPr>
          <p:nvPr/>
        </p:nvSpPr>
        <p:spPr>
          <a:xfrm>
            <a:off x="1733360" y="365760"/>
            <a:ext cx="5677279" cy="12882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Aft>
                <a:spcPts val="600"/>
              </a:spcAft>
            </a:pPr>
            <a:r>
              <a:rPr lang="en-US" altLang="en-US" sz="4100" kern="1200" dirty="0">
                <a:solidFill>
                  <a:schemeClr val="tx1"/>
                </a:solidFill>
                <a:latin typeface="+mj-lt"/>
                <a:ea typeface="+mj-ea"/>
                <a:cs typeface="+mj-cs"/>
              </a:rPr>
              <a:t>         Other Notable Human Epidemics</a:t>
            </a:r>
          </a:p>
        </p:txBody>
      </p:sp>
      <p:sp>
        <p:nvSpPr>
          <p:cNvPr id="3" name="Content Placeholder 2">
            <a:extLst>
              <a:ext uri="{FF2B5EF4-FFF2-40B4-BE49-F238E27FC236}">
                <a16:creationId xmlns:a16="http://schemas.microsoft.com/office/drawing/2014/main" id="{C45DB6BB-FAD5-4353-80E5-9D82411D77BC}"/>
              </a:ext>
            </a:extLst>
          </p:cNvPr>
          <p:cNvSpPr txBox="1">
            <a:spLocks/>
          </p:cNvSpPr>
          <p:nvPr/>
        </p:nvSpPr>
        <p:spPr>
          <a:xfrm>
            <a:off x="1624176" y="1956816"/>
            <a:ext cx="5895648" cy="4024884"/>
          </a:xfrm>
          <a:prstGeom prst="rect">
            <a:avLst/>
          </a:prstGeom>
        </p:spPr>
        <p:txBody>
          <a:bodyPr vert="horz" lIns="91440" tIns="45720" rIns="91440" bIns="45720" rtlCol="0" anchor="t">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228600">
              <a:lnSpc>
                <a:spcPct val="90000"/>
              </a:lnSpc>
              <a:defRPr/>
            </a:pPr>
            <a:r>
              <a:rPr lang="en-US" sz="2100" dirty="0">
                <a:solidFill>
                  <a:srgbClr val="92D050"/>
                </a:solidFill>
              </a:rPr>
              <a:t>Epi. Typhus </a:t>
            </a:r>
            <a:r>
              <a:rPr lang="en-US" sz="2100" dirty="0"/>
              <a:t>-	</a:t>
            </a:r>
            <a:r>
              <a:rPr lang="en-US" sz="2100" i="1" dirty="0">
                <a:solidFill>
                  <a:srgbClr val="FFFF00"/>
                </a:solidFill>
              </a:rPr>
              <a:t>Rickettsia prowazekii – </a:t>
            </a:r>
            <a:r>
              <a:rPr lang="en-US" sz="2100" i="1" dirty="0"/>
              <a:t>(zoonosis)			(</a:t>
            </a:r>
            <a:r>
              <a:rPr lang="en-US" sz="2100" i="1" dirty="0" err="1"/>
              <a:t>anthropozoonosis</a:t>
            </a:r>
            <a:r>
              <a:rPr lang="en-US" sz="2100" i="1" dirty="0"/>
              <a:t>) </a:t>
            </a:r>
            <a:r>
              <a:rPr lang="en-US" sz="2100" dirty="0"/>
              <a:t>18</a:t>
            </a:r>
            <a:r>
              <a:rPr lang="en-US" sz="2100" baseline="30000" dirty="0"/>
              <a:t>th</a:t>
            </a:r>
            <a:r>
              <a:rPr lang="en-US" sz="2100" dirty="0"/>
              <a:t> century 			millions of deaths, now rare, rat 			fleas, no vaccine.	</a:t>
            </a:r>
          </a:p>
          <a:p>
            <a:pPr indent="-228600">
              <a:lnSpc>
                <a:spcPct val="90000"/>
              </a:lnSpc>
              <a:defRPr/>
            </a:pPr>
            <a:r>
              <a:rPr lang="en-US" sz="2100" dirty="0">
                <a:solidFill>
                  <a:srgbClr val="92D050"/>
                </a:solidFill>
              </a:rPr>
              <a:t>Cholera</a:t>
            </a:r>
            <a:r>
              <a:rPr lang="en-US" sz="2100" dirty="0"/>
              <a:t> -	</a:t>
            </a:r>
            <a:r>
              <a:rPr lang="en-US" sz="2100" i="1" dirty="0">
                <a:solidFill>
                  <a:srgbClr val="FFFF00"/>
                </a:solidFill>
              </a:rPr>
              <a:t>Vibrio cholerae - </a:t>
            </a:r>
            <a:r>
              <a:rPr lang="en-US" sz="2100" i="1" dirty="0"/>
              <a:t>(no animal hosts) 			</a:t>
            </a:r>
            <a:r>
              <a:rPr lang="en-US" sz="2100" dirty="0"/>
              <a:t>Early 19</a:t>
            </a:r>
            <a:r>
              <a:rPr lang="en-US" sz="2100" baseline="30000" dirty="0"/>
              <a:t>th</a:t>
            </a:r>
            <a:r>
              <a:rPr lang="en-US" sz="2100" dirty="0"/>
              <a:t> century to present, most 			deadly disease of the 19</a:t>
            </a:r>
            <a:r>
              <a:rPr lang="en-US" sz="2100" baseline="30000" dirty="0"/>
              <a:t>th</a:t>
            </a:r>
            <a:r>
              <a:rPr lang="en-US" sz="2100" dirty="0"/>
              <a:t> century, 			fecal to oral.			 </a:t>
            </a:r>
          </a:p>
          <a:p>
            <a:pPr indent="-228600">
              <a:lnSpc>
                <a:spcPct val="90000"/>
              </a:lnSpc>
              <a:defRPr/>
            </a:pPr>
            <a:r>
              <a:rPr lang="en-US" sz="2100" dirty="0">
                <a:solidFill>
                  <a:srgbClr val="92D050"/>
                </a:solidFill>
              </a:rPr>
              <a:t>Polio</a:t>
            </a:r>
            <a:r>
              <a:rPr lang="en-US" sz="2100" dirty="0"/>
              <a:t> – 	</a:t>
            </a:r>
            <a:r>
              <a:rPr lang="en-US" sz="2100" i="1" dirty="0">
                <a:solidFill>
                  <a:srgbClr val="FFFF00"/>
                </a:solidFill>
              </a:rPr>
              <a:t>Enterovirus - </a:t>
            </a:r>
            <a:r>
              <a:rPr lang="en-US" sz="2100" i="1" dirty="0"/>
              <a:t>(a human pathogen 			only) </a:t>
            </a:r>
            <a:r>
              <a:rPr lang="en-US" sz="2100" dirty="0"/>
              <a:t>14</a:t>
            </a:r>
            <a:r>
              <a:rPr lang="en-US" sz="2100" baseline="30000" dirty="0"/>
              <a:t>th</a:t>
            </a:r>
            <a:r>
              <a:rPr lang="en-US" sz="2100" dirty="0"/>
              <a:t> century till present, up to 			15-30% fatality, fecal to oral. </a:t>
            </a:r>
          </a:p>
          <a:p>
            <a:pPr indent="-228600">
              <a:lnSpc>
                <a:spcPct val="90000"/>
              </a:lnSpc>
              <a:defRPr/>
            </a:pPr>
            <a:r>
              <a:rPr lang="en-US" sz="2100" dirty="0">
                <a:solidFill>
                  <a:srgbClr val="92D050"/>
                </a:solidFill>
              </a:rPr>
              <a:t>HIV/AIDS </a:t>
            </a:r>
            <a:r>
              <a:rPr lang="en-US" sz="2100" dirty="0"/>
              <a:t>-	</a:t>
            </a:r>
            <a:r>
              <a:rPr lang="en-US" sz="2100" i="1" dirty="0">
                <a:solidFill>
                  <a:srgbClr val="FFFF00"/>
                </a:solidFill>
              </a:rPr>
              <a:t>Lentivirus -</a:t>
            </a:r>
            <a:r>
              <a:rPr lang="en-US" sz="2100" i="1" dirty="0"/>
              <a:t> </a:t>
            </a:r>
            <a:r>
              <a:rPr lang="en-US" sz="2100" dirty="0"/>
              <a:t>1981–present (Simian 			ancestry but not considered a zoonosis) 		~1M die each year</a:t>
            </a:r>
          </a:p>
          <a:p>
            <a:pPr indent="-228600">
              <a:lnSpc>
                <a:spcPct val="90000"/>
              </a:lnSpc>
              <a:defRPr/>
            </a:pPr>
            <a:r>
              <a:rPr lang="en-US" sz="2100" dirty="0">
                <a:solidFill>
                  <a:srgbClr val="92D050"/>
                </a:solidFill>
              </a:rPr>
              <a:t>Ebola</a:t>
            </a:r>
            <a:r>
              <a:rPr lang="en-US" sz="2100" dirty="0"/>
              <a:t> - 	</a:t>
            </a:r>
            <a:r>
              <a:rPr lang="en-US" sz="2100" i="1" dirty="0">
                <a:solidFill>
                  <a:srgbClr val="FFFF00"/>
                </a:solidFill>
              </a:rPr>
              <a:t>Ebolavirus – </a:t>
            </a:r>
            <a:r>
              <a:rPr lang="en-US" sz="2100" dirty="0"/>
              <a:t>(emerging zoonosis 			primates) 1976-present, 11K die each 		year</a:t>
            </a:r>
          </a:p>
        </p:txBody>
      </p:sp>
    </p:spTree>
    <p:extLst>
      <p:ext uri="{BB962C8B-B14F-4D97-AF65-F5344CB8AC3E}">
        <p14:creationId xmlns:p14="http://schemas.microsoft.com/office/powerpoint/2010/main" val="436566783"/>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3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E1A921-5E01-48A8-913C-7B15AF7B0B7B}"/>
              </a:ext>
            </a:extLst>
          </p:cNvPr>
          <p:cNvSpPr txBox="1">
            <a:spLocks/>
          </p:cNvSpPr>
          <p:nvPr/>
        </p:nvSpPr>
        <p:spPr>
          <a:xfrm>
            <a:off x="152401" y="586855"/>
            <a:ext cx="2667000" cy="3387497"/>
          </a:xfrm>
          <a:prstGeom prst="rect">
            <a:avLst/>
          </a:prstGeom>
        </p:spPr>
        <p:txBody>
          <a:bodyPr vert="horz" lIns="91440" tIns="45720" rIns="91440" bIns="45720" rtlCol="0" anchor="b">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lnSpc>
                <a:spcPct val="90000"/>
              </a:lnSpc>
              <a:spcAft>
                <a:spcPts val="600"/>
              </a:spcAft>
            </a:pPr>
            <a:r>
              <a:rPr lang="en-US" altLang="en-US" sz="3500" kern="1200" dirty="0">
                <a:solidFill>
                  <a:srgbClr val="FFFFFF"/>
                </a:solidFill>
                <a:latin typeface="+mj-lt"/>
                <a:ea typeface="+mj-ea"/>
                <a:cs typeface="+mj-cs"/>
              </a:rPr>
              <a:t>Antimicrobial Resistance?</a:t>
            </a:r>
          </a:p>
        </p:txBody>
      </p:sp>
      <p:sp>
        <p:nvSpPr>
          <p:cNvPr id="3" name="Content Placeholder 2">
            <a:extLst>
              <a:ext uri="{FF2B5EF4-FFF2-40B4-BE49-F238E27FC236}">
                <a16:creationId xmlns:a16="http://schemas.microsoft.com/office/drawing/2014/main" id="{220D3401-EFBF-4CE9-9FC5-DEAAB886CFCD}"/>
              </a:ext>
            </a:extLst>
          </p:cNvPr>
          <p:cNvSpPr txBox="1">
            <a:spLocks/>
          </p:cNvSpPr>
          <p:nvPr/>
        </p:nvSpPr>
        <p:spPr>
          <a:xfrm>
            <a:off x="3607694" y="649480"/>
            <a:ext cx="4916510" cy="5546047"/>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228600">
              <a:lnSpc>
                <a:spcPct val="90000"/>
              </a:lnSpc>
              <a:defRPr/>
            </a:pPr>
            <a:r>
              <a:rPr lang="en-US" sz="1700" b="1" dirty="0"/>
              <a:t>Tuberculosis - </a:t>
            </a:r>
            <a:r>
              <a:rPr lang="en-US" sz="1700" dirty="0"/>
              <a:t>Estimated 480,000+ cases of multi-drug resistance worldwide</a:t>
            </a:r>
          </a:p>
          <a:p>
            <a:pPr indent="-228600">
              <a:lnSpc>
                <a:spcPct val="90000"/>
              </a:lnSpc>
              <a:defRPr/>
            </a:pPr>
            <a:r>
              <a:rPr lang="en-US" sz="1700" b="1" dirty="0"/>
              <a:t>Malaria</a:t>
            </a:r>
            <a:r>
              <a:rPr lang="en-US" sz="1700" dirty="0"/>
              <a:t> - Multi-drug resistance in falciparum malaria in Southeast Asia</a:t>
            </a:r>
          </a:p>
          <a:p>
            <a:pPr indent="-228600">
              <a:lnSpc>
                <a:spcPct val="90000"/>
              </a:lnSpc>
              <a:defRPr/>
            </a:pPr>
            <a:r>
              <a:rPr lang="en-US" sz="1700" b="1" dirty="0"/>
              <a:t>HIV</a:t>
            </a:r>
            <a:r>
              <a:rPr lang="en-US" sz="1700" dirty="0"/>
              <a:t> - Anti-viral therapy (AVT) drug resistant HIV 7% in developing countries and as high as 20% in developed countries—as high as 40% in patients restarting treatment</a:t>
            </a:r>
          </a:p>
          <a:p>
            <a:pPr indent="-228600">
              <a:lnSpc>
                <a:spcPct val="90000"/>
              </a:lnSpc>
              <a:defRPr/>
            </a:pPr>
            <a:r>
              <a:rPr lang="en-US" sz="1700" b="1" dirty="0"/>
              <a:t>Influenza</a:t>
            </a:r>
            <a:r>
              <a:rPr lang="en-US" sz="1700" dirty="0"/>
              <a:t> - Antiviral drugs (AVT) used in epidemic and pandemic outbreaks. Amantadine &amp; Rimantadine---resistance 1-2% and increasing).</a:t>
            </a:r>
          </a:p>
          <a:p>
            <a:pPr indent="-228600">
              <a:lnSpc>
                <a:spcPct val="90000"/>
              </a:lnSpc>
              <a:defRPr/>
            </a:pPr>
            <a:endParaRPr lang="en-US" sz="1700" dirty="0"/>
          </a:p>
          <a:p>
            <a:pPr indent="-228600">
              <a:lnSpc>
                <a:spcPct val="90000"/>
              </a:lnSpc>
              <a:defRPr/>
            </a:pPr>
            <a:endParaRPr lang="en-US" sz="1700" dirty="0"/>
          </a:p>
          <a:p>
            <a:pPr marL="457200" indent="-228600">
              <a:lnSpc>
                <a:spcPct val="90000"/>
              </a:lnSpc>
              <a:defRPr/>
            </a:pPr>
            <a:endParaRPr lang="en-US" sz="1700" dirty="0"/>
          </a:p>
          <a:p>
            <a:pPr marL="457200" indent="-228600">
              <a:lnSpc>
                <a:spcPct val="90000"/>
              </a:lnSpc>
              <a:defRPr/>
            </a:pPr>
            <a:endParaRPr lang="en-US" sz="1700" dirty="0"/>
          </a:p>
          <a:p>
            <a:pPr marL="457200" indent="-228600">
              <a:lnSpc>
                <a:spcPct val="90000"/>
              </a:lnSpc>
              <a:defRPr/>
            </a:pPr>
            <a:endParaRPr lang="en-US" sz="1700" dirty="0"/>
          </a:p>
          <a:p>
            <a:pPr marL="457200" indent="-228600">
              <a:lnSpc>
                <a:spcPct val="90000"/>
              </a:lnSpc>
              <a:defRPr/>
            </a:pPr>
            <a:endParaRPr lang="en-US" sz="1700" dirty="0"/>
          </a:p>
          <a:p>
            <a:pPr marL="457200" indent="-228600">
              <a:lnSpc>
                <a:spcPct val="90000"/>
              </a:lnSpc>
              <a:defRPr/>
            </a:pPr>
            <a:endParaRPr lang="en-US" sz="1700" dirty="0"/>
          </a:p>
        </p:txBody>
      </p:sp>
    </p:spTree>
    <p:extLst>
      <p:ext uri="{BB962C8B-B14F-4D97-AF65-F5344CB8AC3E}">
        <p14:creationId xmlns:p14="http://schemas.microsoft.com/office/powerpoint/2010/main" val="657264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4977843-E96B-4FF8-89F5-95C6A4FBCEFF}"/>
              </a:ext>
            </a:extLst>
          </p:cNvPr>
          <p:cNvSpPr txBox="1">
            <a:spLocks/>
          </p:cNvSpPr>
          <p:nvPr/>
        </p:nvSpPr>
        <p:spPr>
          <a:xfrm>
            <a:off x="482600" y="1698171"/>
            <a:ext cx="2971546" cy="4516360"/>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altLang="en-US" sz="3100" kern="1200" dirty="0">
                <a:solidFill>
                  <a:schemeClr val="tx1"/>
                </a:solidFill>
                <a:latin typeface="+mj-lt"/>
                <a:ea typeface="+mj-ea"/>
                <a:cs typeface="+mj-cs"/>
              </a:rPr>
              <a:t>2016 </a:t>
            </a:r>
            <a:r>
              <a:rPr lang="en-US" altLang="en-US" sz="3100" kern="1200" dirty="0" err="1">
                <a:solidFill>
                  <a:schemeClr val="tx1"/>
                </a:solidFill>
                <a:latin typeface="+mj-lt"/>
                <a:ea typeface="+mj-ea"/>
                <a:cs typeface="+mj-cs"/>
              </a:rPr>
              <a:t>Wellcome</a:t>
            </a:r>
            <a:r>
              <a:rPr lang="en-US" altLang="en-US" sz="3100" kern="1200" dirty="0">
                <a:solidFill>
                  <a:schemeClr val="tx1"/>
                </a:solidFill>
                <a:latin typeface="+mj-lt"/>
                <a:ea typeface="+mj-ea"/>
                <a:cs typeface="+mj-cs"/>
              </a:rPr>
              <a:t> Trust Report</a:t>
            </a:r>
          </a:p>
          <a:p>
            <a:pPr algn="l">
              <a:lnSpc>
                <a:spcPct val="90000"/>
              </a:lnSpc>
              <a:spcAft>
                <a:spcPts val="600"/>
              </a:spcAft>
            </a:pPr>
            <a:r>
              <a:rPr lang="en-US" sz="1000" b="0" i="0" dirty="0">
                <a:solidFill>
                  <a:srgbClr val="202122"/>
                </a:solidFill>
                <a:effectLst/>
                <a:latin typeface="Arial" panose="020B0604020202020204" pitchFamily="34" charset="0"/>
              </a:rPr>
              <a:t>The </a:t>
            </a:r>
            <a:r>
              <a:rPr lang="en-US" sz="1000" b="1" i="0" dirty="0" err="1">
                <a:solidFill>
                  <a:srgbClr val="202122"/>
                </a:solidFill>
                <a:effectLst/>
                <a:latin typeface="Arial" panose="020B0604020202020204" pitchFamily="34" charset="0"/>
              </a:rPr>
              <a:t>Wellcome</a:t>
            </a:r>
            <a:r>
              <a:rPr lang="en-US" sz="1000" b="1" i="0" dirty="0">
                <a:solidFill>
                  <a:srgbClr val="202122"/>
                </a:solidFill>
                <a:effectLst/>
                <a:latin typeface="Arial" panose="020B0604020202020204" pitchFamily="34" charset="0"/>
              </a:rPr>
              <a:t> Trust</a:t>
            </a:r>
            <a:r>
              <a:rPr lang="en-US" sz="1000" b="0" i="0" dirty="0">
                <a:solidFill>
                  <a:srgbClr val="202122"/>
                </a:solidFill>
                <a:effectLst/>
                <a:latin typeface="Arial" panose="020B0604020202020204" pitchFamily="34" charset="0"/>
              </a:rPr>
              <a:t> is a charitable foundation focused on health research based in London in the United Kingdom, founded in 1936</a:t>
            </a:r>
            <a:endParaRPr lang="en-US" sz="1000" dirty="0"/>
          </a:p>
          <a:p>
            <a:pPr algn="l">
              <a:lnSpc>
                <a:spcPct val="90000"/>
              </a:lnSpc>
              <a:spcAft>
                <a:spcPts val="600"/>
              </a:spcAft>
            </a:pPr>
            <a:endParaRPr lang="en-US" altLang="en-US" sz="3100" kern="1200" dirty="0">
              <a:solidFill>
                <a:schemeClr val="tx1"/>
              </a:solidFill>
              <a:latin typeface="+mj-lt"/>
              <a:ea typeface="+mj-ea"/>
              <a:cs typeface="+mj-cs"/>
            </a:endParaRPr>
          </a:p>
        </p:txBody>
      </p:sp>
      <p:sp>
        <p:nvSpPr>
          <p:cNvPr id="10" name="Rectangle 9">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25642" y="741074"/>
            <a:ext cx="687472" cy="51560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12651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826041" y="-81546"/>
            <a:ext cx="1827638" cy="1032742"/>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Rectangle 15">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909679" y="502817"/>
            <a:ext cx="645368" cy="484026"/>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42A0A50E-AB3D-43ED-8638-4CF70C0C306D}"/>
              </a:ext>
            </a:extLst>
          </p:cNvPr>
          <p:cNvSpPr txBox="1">
            <a:spLocks/>
          </p:cNvSpPr>
          <p:nvPr/>
        </p:nvSpPr>
        <p:spPr>
          <a:xfrm>
            <a:off x="3802515" y="1698170"/>
            <a:ext cx="4858884" cy="4516361"/>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228600">
              <a:lnSpc>
                <a:spcPct val="90000"/>
              </a:lnSpc>
              <a:defRPr/>
            </a:pPr>
            <a:r>
              <a:rPr lang="en-US" sz="2400" dirty="0"/>
              <a:t>Alarming AMR findings in 2016 </a:t>
            </a:r>
            <a:r>
              <a:rPr lang="en-US" sz="2400" dirty="0" err="1"/>
              <a:t>Wellcome</a:t>
            </a:r>
            <a:r>
              <a:rPr lang="en-US" sz="2400" dirty="0"/>
              <a:t> Trust Report.</a:t>
            </a:r>
          </a:p>
          <a:p>
            <a:pPr indent="-228600">
              <a:lnSpc>
                <a:spcPct val="90000"/>
              </a:lnSpc>
              <a:defRPr/>
            </a:pPr>
            <a:r>
              <a:rPr lang="en-US" sz="2400" dirty="0"/>
              <a:t>Superbugs will soon kill more humans than cancer.  </a:t>
            </a:r>
          </a:p>
          <a:p>
            <a:pPr indent="-228600">
              <a:lnSpc>
                <a:spcPct val="90000"/>
              </a:lnSpc>
              <a:defRPr/>
            </a:pPr>
            <a:r>
              <a:rPr lang="en-US" sz="2400" dirty="0"/>
              <a:t>Currently 700,000 annual deaths per year related to AMR.  </a:t>
            </a:r>
          </a:p>
          <a:p>
            <a:pPr indent="-228600">
              <a:lnSpc>
                <a:spcPct val="90000"/>
              </a:lnSpc>
              <a:defRPr/>
            </a:pPr>
            <a:r>
              <a:rPr lang="en-US" sz="2400" dirty="0"/>
              <a:t>Predicted to grow to 10 million deaths per year by 2050 with a price tag of $100 Trillion USD of lost human productivity.</a:t>
            </a:r>
          </a:p>
          <a:p>
            <a:pPr indent="-228600">
              <a:lnSpc>
                <a:spcPct val="90000"/>
              </a:lnSpc>
              <a:defRPr/>
            </a:pPr>
            <a:r>
              <a:rPr lang="en-US" sz="2400" dirty="0"/>
              <a:t>AMR may become the most important One Health Challenge for the next 3-4 decades.</a:t>
            </a:r>
          </a:p>
          <a:p>
            <a:pPr indent="-228600">
              <a:lnSpc>
                <a:spcPct val="90000"/>
              </a:lnSpc>
              <a:defRPr/>
            </a:pPr>
            <a:endParaRPr lang="en-US" sz="1700" dirty="0"/>
          </a:p>
          <a:p>
            <a:pPr indent="-228600">
              <a:lnSpc>
                <a:spcPct val="90000"/>
              </a:lnSpc>
              <a:defRPr/>
            </a:pPr>
            <a:endParaRPr lang="en-US" sz="1700" dirty="0"/>
          </a:p>
          <a:p>
            <a:pPr marL="457200" indent="-228600">
              <a:lnSpc>
                <a:spcPct val="90000"/>
              </a:lnSpc>
              <a:defRPr/>
            </a:pPr>
            <a:endParaRPr lang="en-US" sz="1700" dirty="0"/>
          </a:p>
          <a:p>
            <a:pPr marL="457200" indent="-228600">
              <a:lnSpc>
                <a:spcPct val="90000"/>
              </a:lnSpc>
              <a:defRPr/>
            </a:pPr>
            <a:endParaRPr lang="en-US" sz="1700" dirty="0"/>
          </a:p>
          <a:p>
            <a:pPr marL="457200" indent="-228600">
              <a:lnSpc>
                <a:spcPct val="90000"/>
              </a:lnSpc>
              <a:defRPr/>
            </a:pPr>
            <a:endParaRPr lang="en-US" sz="1700" dirty="0"/>
          </a:p>
          <a:p>
            <a:pPr marL="457200" indent="-228600">
              <a:lnSpc>
                <a:spcPct val="90000"/>
              </a:lnSpc>
              <a:defRPr/>
            </a:pPr>
            <a:endParaRPr lang="en-US" sz="1700" dirty="0"/>
          </a:p>
          <a:p>
            <a:pPr marL="457200" indent="-228600">
              <a:lnSpc>
                <a:spcPct val="90000"/>
              </a:lnSpc>
              <a:defRPr/>
            </a:pPr>
            <a:endParaRPr lang="en-US" sz="1700" dirty="0"/>
          </a:p>
        </p:txBody>
      </p:sp>
      <p:sp>
        <p:nvSpPr>
          <p:cNvPr id="18" name="Isosceles Triangle 17">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6567" y="6115501"/>
            <a:ext cx="1120885"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5472" y="6453143"/>
            <a:ext cx="611178"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497384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2">
            <a:extLst>
              <a:ext uri="{FF2B5EF4-FFF2-40B4-BE49-F238E27FC236}">
                <a16:creationId xmlns:a16="http://schemas.microsoft.com/office/drawing/2014/main" id="{14A4C299-6C55-4DA8-BC08-A5AF541743B6}"/>
              </a:ext>
            </a:extLst>
          </p:cNvPr>
          <p:cNvSpPr txBox="1">
            <a:spLocks/>
          </p:cNvSpPr>
          <p:nvPr/>
        </p:nvSpPr>
        <p:spPr>
          <a:xfrm>
            <a:off x="482600" y="1698171"/>
            <a:ext cx="2971546" cy="4516360"/>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altLang="en-US" sz="3100" kern="1200" dirty="0">
                <a:solidFill>
                  <a:schemeClr val="tx1"/>
                </a:solidFill>
                <a:latin typeface="+mj-lt"/>
                <a:ea typeface="+mj-ea"/>
                <a:cs typeface="+mj-cs"/>
              </a:rPr>
              <a:t>Epidemiologic Transitions –</a:t>
            </a:r>
            <a:br>
              <a:rPr lang="en-US" altLang="en-US" sz="3100" kern="1200" dirty="0">
                <a:solidFill>
                  <a:schemeClr val="tx1"/>
                </a:solidFill>
                <a:latin typeface="+mj-lt"/>
                <a:ea typeface="+mj-ea"/>
                <a:cs typeface="+mj-cs"/>
              </a:rPr>
            </a:br>
            <a:endParaRPr lang="en-US" altLang="en-US" sz="3100" kern="1200" dirty="0">
              <a:solidFill>
                <a:schemeClr val="tx1"/>
              </a:solidFill>
              <a:latin typeface="+mj-lt"/>
              <a:ea typeface="+mj-ea"/>
              <a:cs typeface="+mj-cs"/>
            </a:endParaRPr>
          </a:p>
        </p:txBody>
      </p:sp>
      <p:sp>
        <p:nvSpPr>
          <p:cNvPr id="10" name="Rectangle 9">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25642" y="741074"/>
            <a:ext cx="687472" cy="51560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12651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826041" y="-81546"/>
            <a:ext cx="1827638" cy="1032742"/>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Rectangle 15">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909679" y="502817"/>
            <a:ext cx="645368" cy="484026"/>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Rectangle 5">
            <a:extLst>
              <a:ext uri="{FF2B5EF4-FFF2-40B4-BE49-F238E27FC236}">
                <a16:creationId xmlns:a16="http://schemas.microsoft.com/office/drawing/2014/main" id="{1DE3862D-9930-48AA-9711-8D1DD6AA1FBF}"/>
              </a:ext>
            </a:extLst>
          </p:cNvPr>
          <p:cNvSpPr txBox="1">
            <a:spLocks noChangeArrowheads="1"/>
          </p:cNvSpPr>
          <p:nvPr/>
        </p:nvSpPr>
        <p:spPr>
          <a:xfrm>
            <a:off x="3802515" y="1698170"/>
            <a:ext cx="4858884" cy="451636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228600">
              <a:lnSpc>
                <a:spcPct val="90000"/>
              </a:lnSpc>
              <a:spcBef>
                <a:spcPts val="600"/>
              </a:spcBef>
              <a:defRPr/>
            </a:pPr>
            <a:r>
              <a:rPr lang="en-US" sz="2400" dirty="0"/>
              <a:t>Last 35 years</a:t>
            </a:r>
          </a:p>
          <a:p>
            <a:pPr marL="457200" indent="-228600">
              <a:lnSpc>
                <a:spcPct val="90000"/>
              </a:lnSpc>
              <a:spcBef>
                <a:spcPts val="600"/>
              </a:spcBef>
              <a:defRPr/>
            </a:pPr>
            <a:r>
              <a:rPr lang="en-US" sz="2400" dirty="0"/>
              <a:t>Emerging infectious diseases globally</a:t>
            </a:r>
          </a:p>
          <a:p>
            <a:pPr marL="457200" indent="-228600">
              <a:lnSpc>
                <a:spcPct val="90000"/>
              </a:lnSpc>
              <a:spcBef>
                <a:spcPts val="600"/>
              </a:spcBef>
              <a:defRPr/>
            </a:pPr>
            <a:r>
              <a:rPr lang="en-US" sz="2400" dirty="0"/>
              <a:t>New diseases and increases in mortality; first since 19th century</a:t>
            </a:r>
          </a:p>
          <a:p>
            <a:pPr marL="457200" indent="-228600">
              <a:lnSpc>
                <a:spcPct val="90000"/>
              </a:lnSpc>
              <a:spcBef>
                <a:spcPts val="600"/>
              </a:spcBef>
              <a:defRPr/>
            </a:pPr>
            <a:r>
              <a:rPr lang="en-US" sz="2400" dirty="0"/>
              <a:t>Antimicrobial resistance</a:t>
            </a:r>
          </a:p>
          <a:p>
            <a:pPr marL="457200" indent="-228600">
              <a:lnSpc>
                <a:spcPct val="90000"/>
              </a:lnSpc>
              <a:spcBef>
                <a:spcPts val="600"/>
              </a:spcBef>
              <a:defRPr/>
            </a:pPr>
            <a:r>
              <a:rPr lang="en-US" sz="2400" dirty="0"/>
              <a:t>60% of all human pathogens are zoonotic</a:t>
            </a:r>
          </a:p>
          <a:p>
            <a:pPr marL="457200" indent="-228600">
              <a:lnSpc>
                <a:spcPct val="90000"/>
              </a:lnSpc>
              <a:spcBef>
                <a:spcPts val="600"/>
              </a:spcBef>
              <a:defRPr/>
            </a:pPr>
            <a:r>
              <a:rPr lang="en-US" sz="2400" dirty="0"/>
              <a:t>75% of emerging diseases are zoonotic</a:t>
            </a:r>
          </a:p>
          <a:p>
            <a:pPr marL="457200" indent="-228600">
              <a:lnSpc>
                <a:spcPct val="90000"/>
              </a:lnSpc>
              <a:spcBef>
                <a:spcPts val="600"/>
              </a:spcBef>
              <a:defRPr/>
            </a:pPr>
            <a:r>
              <a:rPr lang="en-US" sz="2400" dirty="0"/>
              <a:t>The microbial “perfect storm” is brewing</a:t>
            </a:r>
          </a:p>
        </p:txBody>
      </p:sp>
      <p:sp>
        <p:nvSpPr>
          <p:cNvPr id="18" name="Isosceles Triangle 17">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6567" y="6115501"/>
            <a:ext cx="1120885"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5472" y="6453143"/>
            <a:ext cx="611178"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4039090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8">
            <a:extLst>
              <a:ext uri="{FF2B5EF4-FFF2-40B4-BE49-F238E27FC236}">
                <a16:creationId xmlns:a16="http://schemas.microsoft.com/office/drawing/2014/main" id="{4281BC32-FF58-4898-A6B5-7B3D059BC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0">
            <a:extLst>
              <a:ext uri="{FF2B5EF4-FFF2-40B4-BE49-F238E27FC236}">
                <a16:creationId xmlns:a16="http://schemas.microsoft.com/office/drawing/2014/main" id="{0D614406-135F-4875-9C87-53822CB1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999" cy="213969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8">
            <a:extLst>
              <a:ext uri="{FF2B5EF4-FFF2-40B4-BE49-F238E27FC236}">
                <a16:creationId xmlns:a16="http://schemas.microsoft.com/office/drawing/2014/main" id="{6F81B0F5-722B-49B2-8347-B5A7DD773DCC}"/>
              </a:ext>
            </a:extLst>
          </p:cNvPr>
          <p:cNvSpPr txBox="1">
            <a:spLocks/>
          </p:cNvSpPr>
          <p:nvPr/>
        </p:nvSpPr>
        <p:spPr>
          <a:xfrm>
            <a:off x="720090" y="434101"/>
            <a:ext cx="7709978" cy="1362042"/>
          </a:xfrm>
          <a:prstGeom prst="rect">
            <a:avLst/>
          </a:prstGeom>
        </p:spPr>
        <p:txBody>
          <a:bodyPr vert="horz" lIns="91440" tIns="45720" rIns="91440" bIns="45720" rtlCol="0" anchor="b">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altLang="en-US" sz="4200" kern="1200" dirty="0">
                <a:solidFill>
                  <a:schemeClr val="bg1"/>
                </a:solidFill>
                <a:latin typeface="+mj-lt"/>
                <a:ea typeface="+mj-ea"/>
                <a:cs typeface="+mj-cs"/>
              </a:rPr>
              <a:t>Recent Epidemics over </a:t>
            </a:r>
          </a:p>
          <a:p>
            <a:pPr algn="l">
              <a:lnSpc>
                <a:spcPct val="90000"/>
              </a:lnSpc>
              <a:spcAft>
                <a:spcPts val="600"/>
              </a:spcAft>
            </a:pPr>
            <a:r>
              <a:rPr lang="en-US" altLang="en-US" sz="4200" kern="1200" dirty="0">
                <a:solidFill>
                  <a:schemeClr val="bg1"/>
                </a:solidFill>
                <a:latin typeface="+mj-lt"/>
                <a:ea typeface="+mj-ea"/>
                <a:cs typeface="+mj-cs"/>
              </a:rPr>
              <a:t>the last 30 years</a:t>
            </a:r>
          </a:p>
        </p:txBody>
      </p:sp>
      <p:sp>
        <p:nvSpPr>
          <p:cNvPr id="25" name="Rectangle 12">
            <a:extLst>
              <a:ext uri="{FF2B5EF4-FFF2-40B4-BE49-F238E27FC236}">
                <a16:creationId xmlns:a16="http://schemas.microsoft.com/office/drawing/2014/main" id="{A47020BD-3785-4628-8C5E-A4011B43EF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39694"/>
            <a:ext cx="9144000" cy="146304"/>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10">
            <a:extLst>
              <a:ext uri="{FF2B5EF4-FFF2-40B4-BE49-F238E27FC236}">
                <a16:creationId xmlns:a16="http://schemas.microsoft.com/office/drawing/2014/main" id="{2675E0ED-2526-4666-A17B-651778614EBD}"/>
              </a:ext>
            </a:extLst>
          </p:cNvPr>
          <p:cNvSpPr txBox="1">
            <a:spLocks/>
          </p:cNvSpPr>
          <p:nvPr/>
        </p:nvSpPr>
        <p:spPr>
          <a:xfrm>
            <a:off x="768562" y="2916238"/>
            <a:ext cx="3862388" cy="2986088"/>
          </a:xfrm>
          <a:prstGeom prst="rect">
            <a:avLst/>
          </a:prstGeom>
        </p:spPr>
        <p:txBody>
          <a:bodyPr wrap="square" anchor="t">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1313" indent="-341313">
              <a:lnSpc>
                <a:spcPct val="90000"/>
              </a:lnSpc>
              <a:spcBef>
                <a:spcPts val="800"/>
              </a:spcBef>
              <a:buClr>
                <a:srgbClr val="7F7F7F"/>
              </a:buClr>
              <a:buSzPct val="115000"/>
              <a:buFont typeface="Arial" charset="0"/>
              <a:buNone/>
              <a:defRPr/>
            </a:pPr>
            <a:r>
              <a:rPr lang="en-US" sz="1400" dirty="0"/>
              <a:t>1993 – </a:t>
            </a:r>
            <a:r>
              <a:rPr lang="en-US" sz="1400" dirty="0" err="1"/>
              <a:t>Hanta</a:t>
            </a:r>
            <a:r>
              <a:rPr lang="en-US" sz="1400" dirty="0"/>
              <a:t> virus (Sin </a:t>
            </a:r>
            <a:r>
              <a:rPr lang="en-US" sz="1400" dirty="0" err="1"/>
              <a:t>Nombre</a:t>
            </a:r>
            <a:r>
              <a:rPr lang="en-US" sz="1400" dirty="0"/>
              <a:t>, USA)</a:t>
            </a:r>
          </a:p>
          <a:p>
            <a:pPr marL="341313" indent="-341313">
              <a:lnSpc>
                <a:spcPct val="90000"/>
              </a:lnSpc>
              <a:spcBef>
                <a:spcPts val="800"/>
              </a:spcBef>
              <a:buClr>
                <a:srgbClr val="7F7F7F"/>
              </a:buClr>
              <a:buSzPct val="115000"/>
              <a:buFont typeface="Arial" charset="0"/>
              <a:buNone/>
              <a:defRPr/>
            </a:pPr>
            <a:r>
              <a:rPr lang="en-US" sz="1400" dirty="0"/>
              <a:t>1994 – Plague (India)</a:t>
            </a:r>
          </a:p>
          <a:p>
            <a:pPr marL="341313" indent="-341313">
              <a:lnSpc>
                <a:spcPct val="90000"/>
              </a:lnSpc>
              <a:spcBef>
                <a:spcPts val="800"/>
              </a:spcBef>
              <a:buClr>
                <a:srgbClr val="7F7F7F"/>
              </a:buClr>
              <a:buSzPct val="115000"/>
              <a:buFont typeface="Arial" charset="0"/>
              <a:buNone/>
              <a:defRPr/>
            </a:pPr>
            <a:r>
              <a:rPr lang="en-US" sz="1400" dirty="0"/>
              <a:t>1994 - Ebola virus (Zaire)</a:t>
            </a:r>
          </a:p>
          <a:p>
            <a:pPr marL="341313" indent="-341313">
              <a:lnSpc>
                <a:spcPct val="90000"/>
              </a:lnSpc>
              <a:spcBef>
                <a:spcPts val="800"/>
              </a:spcBef>
              <a:buClr>
                <a:srgbClr val="7F7F7F"/>
              </a:buClr>
              <a:buSzPct val="115000"/>
              <a:buFont typeface="Arial" charset="0"/>
              <a:buNone/>
              <a:defRPr/>
            </a:pPr>
            <a:r>
              <a:rPr lang="en-US" sz="1400" dirty="0"/>
              <a:t>1996 – UK Variant of CJD </a:t>
            </a:r>
          </a:p>
          <a:p>
            <a:pPr marL="341313" indent="-341313">
              <a:lnSpc>
                <a:spcPct val="90000"/>
              </a:lnSpc>
              <a:spcBef>
                <a:spcPts val="800"/>
              </a:spcBef>
              <a:buClr>
                <a:srgbClr val="7F7F7F"/>
              </a:buClr>
              <a:buSzPct val="115000"/>
              <a:buFont typeface="Arial" charset="0"/>
              <a:buNone/>
              <a:defRPr/>
            </a:pPr>
            <a:r>
              <a:rPr lang="en-US" sz="1400" dirty="0"/>
              <a:t>1996 - H5N1 influenza (Hong Kong)</a:t>
            </a:r>
          </a:p>
          <a:p>
            <a:pPr marL="341313" indent="-341313">
              <a:lnSpc>
                <a:spcPct val="90000"/>
              </a:lnSpc>
              <a:spcBef>
                <a:spcPts val="800"/>
              </a:spcBef>
              <a:buClr>
                <a:srgbClr val="7F7F7F"/>
              </a:buClr>
              <a:buSzPct val="115000"/>
              <a:buFont typeface="Arial" charset="0"/>
              <a:buNone/>
              <a:defRPr/>
            </a:pPr>
            <a:r>
              <a:rPr lang="en-US" sz="1400" dirty="0"/>
              <a:t>1998 – </a:t>
            </a:r>
            <a:r>
              <a:rPr lang="en-US" sz="1400" dirty="0" err="1"/>
              <a:t>Nipah</a:t>
            </a:r>
            <a:r>
              <a:rPr lang="en-US" sz="1400" dirty="0"/>
              <a:t> virus (Malaysia)</a:t>
            </a:r>
          </a:p>
          <a:p>
            <a:pPr marL="341313" indent="-341313">
              <a:lnSpc>
                <a:spcPct val="90000"/>
              </a:lnSpc>
              <a:spcBef>
                <a:spcPts val="800"/>
              </a:spcBef>
              <a:buClr>
                <a:srgbClr val="7F7F7F"/>
              </a:buClr>
              <a:buSzPct val="115000"/>
              <a:buFont typeface="Arial" charset="0"/>
              <a:buNone/>
              <a:defRPr/>
            </a:pPr>
            <a:r>
              <a:rPr lang="en-US" sz="1400" dirty="0"/>
              <a:t>1999 – West Nile (New York)</a:t>
            </a:r>
          </a:p>
          <a:p>
            <a:pPr marL="341313" indent="-341313">
              <a:lnSpc>
                <a:spcPct val="90000"/>
              </a:lnSpc>
              <a:spcBef>
                <a:spcPts val="800"/>
              </a:spcBef>
              <a:buClr>
                <a:srgbClr val="7F7F7F"/>
              </a:buClr>
              <a:buSzPct val="115000"/>
              <a:buFont typeface="Arial" charset="0"/>
              <a:buNone/>
              <a:defRPr/>
            </a:pPr>
            <a:r>
              <a:rPr lang="en-US" sz="1400" dirty="0"/>
              <a:t>2000 – Rift Valley fever (Saudi Arabia)</a:t>
            </a:r>
          </a:p>
          <a:p>
            <a:pPr marL="341313" indent="-341313">
              <a:lnSpc>
                <a:spcPct val="90000"/>
              </a:lnSpc>
              <a:spcBef>
                <a:spcPts val="800"/>
              </a:spcBef>
              <a:buClr>
                <a:srgbClr val="7F7F7F"/>
              </a:buClr>
              <a:buSzPct val="115000"/>
              <a:buFont typeface="Arial" charset="0"/>
              <a:buNone/>
              <a:defRPr/>
            </a:pPr>
            <a:r>
              <a:rPr lang="en-US" sz="1400" dirty="0"/>
              <a:t>2001-2002 – Anthrax (by mail USA)</a:t>
            </a:r>
            <a:r>
              <a:rPr lang="en-US" sz="1400" dirty="0">
                <a:solidFill>
                  <a:schemeClr val="bg2"/>
                </a:solidFill>
              </a:rPr>
              <a:t>02 – Nor</a:t>
            </a:r>
          </a:p>
          <a:p>
            <a:pPr marL="341313" indent="-341313">
              <a:lnSpc>
                <a:spcPct val="90000"/>
              </a:lnSpc>
              <a:spcBef>
                <a:spcPts val="800"/>
              </a:spcBef>
              <a:buClr>
                <a:srgbClr val="7F7F7F"/>
              </a:buClr>
              <a:buSzPct val="115000"/>
              <a:buFont typeface="Arial" charset="0"/>
              <a:buNone/>
              <a:defRPr/>
            </a:pPr>
            <a:r>
              <a:rPr lang="en-US" sz="1400" dirty="0"/>
              <a:t>2003 – SARS (Hong Kong)</a:t>
            </a:r>
          </a:p>
          <a:p>
            <a:pPr marL="341313" indent="-341313">
              <a:lnSpc>
                <a:spcPct val="90000"/>
              </a:lnSpc>
              <a:spcBef>
                <a:spcPts val="800"/>
              </a:spcBef>
              <a:buClr>
                <a:srgbClr val="7F7F7F"/>
              </a:buClr>
              <a:buSzPct val="115000"/>
              <a:buFont typeface="Arial" charset="0"/>
              <a:buNone/>
              <a:defRPr/>
            </a:pPr>
            <a:r>
              <a:rPr lang="en-US" sz="1400" dirty="0"/>
              <a:t>2004 – Marburg Virus (Angola)</a:t>
            </a:r>
          </a:p>
          <a:p>
            <a:pPr marL="341313" indent="-341313">
              <a:lnSpc>
                <a:spcPct val="90000"/>
              </a:lnSpc>
              <a:spcBef>
                <a:spcPts val="800"/>
              </a:spcBef>
              <a:buClr>
                <a:srgbClr val="7F7F7F"/>
              </a:buClr>
              <a:buSzPct val="115000"/>
              <a:buFont typeface="Arial" charset="0"/>
              <a:buNone/>
              <a:defRPr/>
            </a:pPr>
            <a:endParaRPr lang="en-US" sz="900" dirty="0"/>
          </a:p>
        </p:txBody>
      </p:sp>
      <p:sp>
        <p:nvSpPr>
          <p:cNvPr id="4" name="Content Placeholder 12">
            <a:extLst>
              <a:ext uri="{FF2B5EF4-FFF2-40B4-BE49-F238E27FC236}">
                <a16:creationId xmlns:a16="http://schemas.microsoft.com/office/drawing/2014/main" id="{02FE352B-A450-4C40-87AB-1E45B9A049DB}"/>
              </a:ext>
            </a:extLst>
          </p:cNvPr>
          <p:cNvSpPr txBox="1">
            <a:spLocks/>
          </p:cNvSpPr>
          <p:nvPr/>
        </p:nvSpPr>
        <p:spPr>
          <a:xfrm>
            <a:off x="4651375" y="2916238"/>
            <a:ext cx="3776663" cy="2986088"/>
          </a:xfrm>
          <a:prstGeom prst="rect">
            <a:avLst/>
          </a:prstGeom>
        </p:spPr>
        <p:txBody>
          <a:bodyPr wrap="square"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1313" indent="-341313">
              <a:lnSpc>
                <a:spcPct val="90000"/>
              </a:lnSpc>
              <a:spcBef>
                <a:spcPts val="800"/>
              </a:spcBef>
              <a:buClr>
                <a:srgbClr val="7F7F7F"/>
              </a:buClr>
              <a:buSzPct val="115000"/>
              <a:buFont typeface="Arial" charset="0"/>
              <a:buNone/>
              <a:defRPr/>
            </a:pPr>
            <a:r>
              <a:rPr lang="en-US" sz="1400" dirty="0"/>
              <a:t>2005 – H</a:t>
            </a:r>
            <a:r>
              <a:rPr lang="en-US" sz="1400" baseline="-25000" dirty="0"/>
              <a:t>5</a:t>
            </a:r>
            <a:r>
              <a:rPr lang="en-US" sz="1400" dirty="0"/>
              <a:t>N</a:t>
            </a:r>
            <a:r>
              <a:rPr lang="en-US" sz="1400" baseline="-25000" dirty="0"/>
              <a:t>1</a:t>
            </a:r>
            <a:r>
              <a:rPr lang="en-US" sz="1400" dirty="0"/>
              <a:t> Influenza (China)</a:t>
            </a:r>
          </a:p>
          <a:p>
            <a:pPr marL="341313" indent="-341313">
              <a:lnSpc>
                <a:spcPct val="90000"/>
              </a:lnSpc>
              <a:spcBef>
                <a:spcPts val="800"/>
              </a:spcBef>
              <a:buClr>
                <a:srgbClr val="7F7F7F"/>
              </a:buClr>
              <a:buSzPct val="115000"/>
              <a:buFont typeface="Arial" charset="0"/>
              <a:buNone/>
              <a:defRPr/>
            </a:pPr>
            <a:r>
              <a:rPr lang="en-US" sz="1400" dirty="0"/>
              <a:t>2006 – </a:t>
            </a:r>
            <a:r>
              <a:rPr lang="en-US" sz="1400" i="1" dirty="0"/>
              <a:t>E. coli </a:t>
            </a:r>
            <a:r>
              <a:rPr lang="en-US" sz="1400" dirty="0"/>
              <a:t>(spinach, USA)</a:t>
            </a:r>
          </a:p>
          <a:p>
            <a:pPr marL="341313" indent="-341313">
              <a:lnSpc>
                <a:spcPct val="90000"/>
              </a:lnSpc>
              <a:spcBef>
                <a:spcPts val="800"/>
              </a:spcBef>
              <a:buClr>
                <a:srgbClr val="7F7F7F"/>
              </a:buClr>
              <a:buSzPct val="115000"/>
              <a:buFont typeface="Arial" charset="0"/>
              <a:buNone/>
              <a:defRPr/>
            </a:pPr>
            <a:r>
              <a:rPr lang="en-US" sz="1400" dirty="0"/>
              <a:t>2007 – Prog Inflammatory Neuropathy (swine slaughterhouse workers, USA)</a:t>
            </a:r>
          </a:p>
          <a:p>
            <a:pPr marL="341313" indent="-341313">
              <a:lnSpc>
                <a:spcPct val="90000"/>
              </a:lnSpc>
              <a:spcBef>
                <a:spcPts val="800"/>
              </a:spcBef>
              <a:buClr>
                <a:srgbClr val="7F7F7F"/>
              </a:buClr>
              <a:buSzPct val="115000"/>
              <a:buFont typeface="Arial" charset="0"/>
              <a:buNone/>
              <a:defRPr/>
            </a:pPr>
            <a:r>
              <a:rPr lang="en-US" sz="1400" dirty="0"/>
              <a:t>2008</a:t>
            </a:r>
            <a:r>
              <a:rPr lang="en-US" sz="1400" i="1" dirty="0"/>
              <a:t> – Salmonella St Paul </a:t>
            </a:r>
            <a:r>
              <a:rPr lang="en-US" sz="1400" dirty="0"/>
              <a:t>(produce, USA)</a:t>
            </a:r>
            <a:endParaRPr lang="en-US" sz="1400" i="1" dirty="0"/>
          </a:p>
          <a:p>
            <a:pPr marL="341313" indent="-341313">
              <a:lnSpc>
                <a:spcPct val="90000"/>
              </a:lnSpc>
              <a:spcBef>
                <a:spcPts val="800"/>
              </a:spcBef>
              <a:buClr>
                <a:srgbClr val="7F7F7F"/>
              </a:buClr>
              <a:buSzPct val="115000"/>
              <a:buFont typeface="Arial" charset="0"/>
              <a:buNone/>
              <a:defRPr/>
            </a:pPr>
            <a:r>
              <a:rPr lang="en-US" sz="1400" dirty="0"/>
              <a:t>2009</a:t>
            </a:r>
            <a:r>
              <a:rPr lang="en-US" sz="1400" i="1" dirty="0"/>
              <a:t> – H1N1 Influenza </a:t>
            </a:r>
            <a:r>
              <a:rPr lang="en-US" sz="1400" dirty="0"/>
              <a:t>(Pandemic)</a:t>
            </a:r>
            <a:endParaRPr lang="en-US" sz="1400" i="1" dirty="0"/>
          </a:p>
          <a:p>
            <a:pPr marL="341313" indent="-341313">
              <a:lnSpc>
                <a:spcPct val="90000"/>
              </a:lnSpc>
              <a:spcBef>
                <a:spcPts val="800"/>
              </a:spcBef>
              <a:buClr>
                <a:srgbClr val="7F7F7F"/>
              </a:buClr>
              <a:buSzPct val="115000"/>
              <a:buFont typeface="Arial" charset="0"/>
              <a:buNone/>
              <a:defRPr/>
            </a:pPr>
            <a:r>
              <a:rPr lang="en-US" sz="1400" i="1" dirty="0"/>
              <a:t>2010 – Cryptococcus </a:t>
            </a:r>
            <a:r>
              <a:rPr lang="en-US" sz="1400" dirty="0"/>
              <a:t>(NW USA)</a:t>
            </a:r>
            <a:endParaRPr lang="en-US" sz="1400" i="1" dirty="0"/>
          </a:p>
          <a:p>
            <a:pPr marL="341313" indent="-341313">
              <a:lnSpc>
                <a:spcPct val="90000"/>
              </a:lnSpc>
              <a:spcBef>
                <a:spcPts val="800"/>
              </a:spcBef>
              <a:buClr>
                <a:srgbClr val="7F7F7F"/>
              </a:buClr>
              <a:buFont typeface="Arial" charset="0"/>
              <a:buNone/>
              <a:defRPr/>
            </a:pPr>
            <a:r>
              <a:rPr lang="en-US" sz="1400" dirty="0"/>
              <a:t>2014-2016 Ebola (West Africa)</a:t>
            </a:r>
          </a:p>
          <a:p>
            <a:pPr marL="341313" indent="-341313">
              <a:lnSpc>
                <a:spcPct val="90000"/>
              </a:lnSpc>
              <a:spcBef>
                <a:spcPts val="800"/>
              </a:spcBef>
              <a:buClr>
                <a:srgbClr val="7F7F7F"/>
              </a:buClr>
              <a:buFont typeface="Arial" charset="0"/>
              <a:buNone/>
              <a:defRPr/>
            </a:pPr>
            <a:r>
              <a:rPr lang="en-US" sz="1400" dirty="0"/>
              <a:t>2014 – MERS (Saudi Arabia)</a:t>
            </a:r>
          </a:p>
          <a:p>
            <a:pPr marL="341313" indent="-341313">
              <a:lnSpc>
                <a:spcPct val="90000"/>
              </a:lnSpc>
              <a:spcBef>
                <a:spcPts val="800"/>
              </a:spcBef>
              <a:buClr>
                <a:srgbClr val="7F7F7F"/>
              </a:buClr>
              <a:buFont typeface="Arial" charset="0"/>
              <a:buNone/>
              <a:defRPr/>
            </a:pPr>
            <a:r>
              <a:rPr lang="en-US" sz="1400" dirty="0"/>
              <a:t>2017 – Salmonella (turtles, USA</a:t>
            </a:r>
          </a:p>
          <a:p>
            <a:pPr marL="341313" indent="-341313">
              <a:lnSpc>
                <a:spcPct val="90000"/>
              </a:lnSpc>
              <a:spcBef>
                <a:spcPts val="800"/>
              </a:spcBef>
              <a:buClr>
                <a:srgbClr val="7F7F7F"/>
              </a:buClr>
              <a:buFont typeface="Arial" charset="0"/>
              <a:buNone/>
              <a:defRPr/>
            </a:pPr>
            <a:r>
              <a:rPr lang="en-US" sz="1400" dirty="0"/>
              <a:t>2018 – Salmonella (poultry, USA)</a:t>
            </a:r>
          </a:p>
          <a:p>
            <a:pPr marL="341313" indent="-341313">
              <a:lnSpc>
                <a:spcPct val="90000"/>
              </a:lnSpc>
              <a:spcBef>
                <a:spcPts val="800"/>
              </a:spcBef>
              <a:buClr>
                <a:srgbClr val="7F7F7F"/>
              </a:buClr>
              <a:buFont typeface="Arial" charset="0"/>
              <a:buNone/>
              <a:defRPr/>
            </a:pPr>
            <a:r>
              <a:rPr lang="en-US" sz="1400" dirty="0"/>
              <a:t>2020 – COVID-19 Pandemic</a:t>
            </a:r>
          </a:p>
        </p:txBody>
      </p:sp>
    </p:spTree>
    <p:extLst>
      <p:ext uri="{BB962C8B-B14F-4D97-AF65-F5344CB8AC3E}">
        <p14:creationId xmlns:p14="http://schemas.microsoft.com/office/powerpoint/2010/main" val="106324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2E961F1-4A28-4A5F-BBD4-6E400E5E6C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9141618"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7F57BEA8-497D-4AA8-8A18-BDCD696B2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9144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8DEA9F-6260-444D-A23B-005AF2FC7E33}"/>
              </a:ext>
            </a:extLst>
          </p:cNvPr>
          <p:cNvSpPr txBox="1">
            <a:spLocks/>
          </p:cNvSpPr>
          <p:nvPr/>
        </p:nvSpPr>
        <p:spPr>
          <a:xfrm>
            <a:off x="394554" y="489439"/>
            <a:ext cx="8354891" cy="930447"/>
          </a:xfrm>
          <a:prstGeom prst="rect">
            <a:avLst/>
          </a:prstGeom>
        </p:spPr>
        <p:txBody>
          <a:bodyPr vert="horz" lIns="91440" tIns="45720" rIns="91440" bIns="45720" rtlCol="0" anchor="b">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Aft>
                <a:spcPts val="600"/>
              </a:spcAft>
            </a:pPr>
            <a:r>
              <a:rPr lang="en-US" altLang="en-US" sz="4000" kern="1200">
                <a:solidFill>
                  <a:schemeClr val="bg1"/>
                </a:solidFill>
                <a:latin typeface="+mj-lt"/>
                <a:ea typeface="+mj-ea"/>
                <a:cs typeface="+mj-cs"/>
              </a:rPr>
              <a:t>Forecast of World Population Growth</a:t>
            </a:r>
          </a:p>
        </p:txBody>
      </p:sp>
      <p:cxnSp>
        <p:nvCxnSpPr>
          <p:cNvPr id="12" name="Straight Connector 11">
            <a:extLst>
              <a:ext uri="{FF2B5EF4-FFF2-40B4-BE49-F238E27FC236}">
                <a16:creationId xmlns:a16="http://schemas.microsoft.com/office/drawing/2014/main" id="{A82415D3-DDE5-4D63-8CB3-23A5EC581B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43300" y="1479733"/>
            <a:ext cx="20574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D7193FB-6AE6-4B3B-8F89-56B55DD63B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9141618"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3" name="Picture 3">
            <a:extLst>
              <a:ext uri="{FF2B5EF4-FFF2-40B4-BE49-F238E27FC236}">
                <a16:creationId xmlns:a16="http://schemas.microsoft.com/office/drawing/2014/main" id="{D45162D7-D3FA-40A0-A28B-00585F6509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134555" y="2427541"/>
            <a:ext cx="6833564" cy="3997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88660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3524493-9BF3-440B-B81B-3B48947C451B}"/>
              </a:ext>
            </a:extLst>
          </p:cNvPr>
          <p:cNvSpPr txBox="1">
            <a:spLocks/>
          </p:cNvSpPr>
          <p:nvPr/>
        </p:nvSpPr>
        <p:spPr>
          <a:xfrm>
            <a:off x="482600" y="1698171"/>
            <a:ext cx="2971546" cy="4516360"/>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altLang="en-US" sz="3100" kern="1200" dirty="0">
                <a:solidFill>
                  <a:schemeClr val="tx1"/>
                </a:solidFill>
                <a:latin typeface="+mj-lt"/>
                <a:ea typeface="+mj-ea"/>
                <a:cs typeface="+mj-cs"/>
              </a:rPr>
              <a:t>Environmental factors</a:t>
            </a:r>
          </a:p>
        </p:txBody>
      </p:sp>
      <p:sp>
        <p:nvSpPr>
          <p:cNvPr id="10" name="Rectangle 9">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25642" y="741074"/>
            <a:ext cx="687472" cy="51560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12651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826041" y="-81546"/>
            <a:ext cx="1827638" cy="1032742"/>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Rectangle 15">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909679" y="502817"/>
            <a:ext cx="645368" cy="484026"/>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F0FE7539-2FC6-4D81-A1A6-D28F6BDC326E}"/>
              </a:ext>
            </a:extLst>
          </p:cNvPr>
          <p:cNvSpPr txBox="1">
            <a:spLocks/>
          </p:cNvSpPr>
          <p:nvPr/>
        </p:nvSpPr>
        <p:spPr>
          <a:xfrm>
            <a:off x="3802515" y="1698170"/>
            <a:ext cx="4858884" cy="4516361"/>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228600">
              <a:lnSpc>
                <a:spcPct val="90000"/>
              </a:lnSpc>
              <a:defRPr/>
            </a:pPr>
            <a:r>
              <a:rPr lang="en-US" sz="2400" dirty="0"/>
              <a:t>Shift of populations to urban areas.</a:t>
            </a:r>
          </a:p>
          <a:p>
            <a:pPr marL="857250" lvl="1" indent="-228600">
              <a:lnSpc>
                <a:spcPct val="90000"/>
              </a:lnSpc>
              <a:defRPr/>
            </a:pPr>
            <a:r>
              <a:rPr lang="en-US" sz="2000" dirty="0"/>
              <a:t>Bringing animal pathogens closer to humans.</a:t>
            </a:r>
          </a:p>
          <a:p>
            <a:pPr marL="857250" lvl="1" indent="-228600">
              <a:lnSpc>
                <a:spcPct val="90000"/>
              </a:lnSpc>
              <a:defRPr/>
            </a:pPr>
            <a:r>
              <a:rPr lang="en-US" sz="2000" dirty="0"/>
              <a:t>International tourism.</a:t>
            </a:r>
          </a:p>
          <a:p>
            <a:pPr marL="857250" lvl="1" indent="-228600">
              <a:lnSpc>
                <a:spcPct val="90000"/>
              </a:lnSpc>
              <a:defRPr/>
            </a:pPr>
            <a:r>
              <a:rPr lang="en-US" sz="2000" dirty="0"/>
              <a:t>Increasingly toxic environment</a:t>
            </a:r>
          </a:p>
          <a:p>
            <a:pPr marL="1257300" lvl="2">
              <a:lnSpc>
                <a:spcPct val="90000"/>
              </a:lnSpc>
              <a:defRPr/>
            </a:pPr>
            <a:r>
              <a:rPr lang="en-US" sz="1600" dirty="0"/>
              <a:t>Air, water, soil</a:t>
            </a:r>
          </a:p>
          <a:p>
            <a:pPr marL="857250" lvl="1">
              <a:lnSpc>
                <a:spcPct val="90000"/>
              </a:lnSpc>
              <a:defRPr/>
            </a:pPr>
            <a:r>
              <a:rPr lang="en-US" sz="2000" dirty="0"/>
              <a:t>Deforestation</a:t>
            </a:r>
          </a:p>
          <a:p>
            <a:pPr marL="857250" lvl="1">
              <a:lnSpc>
                <a:spcPct val="90000"/>
              </a:lnSpc>
              <a:defRPr/>
            </a:pPr>
            <a:r>
              <a:rPr lang="en-US" sz="2000" dirty="0"/>
              <a:t>Climate change</a:t>
            </a:r>
          </a:p>
          <a:p>
            <a:pPr marL="457200" indent="-228600">
              <a:lnSpc>
                <a:spcPct val="90000"/>
              </a:lnSpc>
              <a:defRPr/>
            </a:pPr>
            <a:r>
              <a:rPr lang="en-US" sz="2400" dirty="0"/>
              <a:t>7 billion population unprecedented</a:t>
            </a:r>
          </a:p>
          <a:p>
            <a:pPr marL="457200" indent="-228600">
              <a:lnSpc>
                <a:spcPct val="90000"/>
              </a:lnSpc>
              <a:defRPr/>
            </a:pPr>
            <a:r>
              <a:rPr lang="en-US" sz="2400" dirty="0"/>
              <a:t>Importance of ecosystems and environment</a:t>
            </a:r>
          </a:p>
          <a:p>
            <a:pPr marL="457200" indent="-228600">
              <a:lnSpc>
                <a:spcPct val="90000"/>
              </a:lnSpc>
              <a:defRPr/>
            </a:pPr>
            <a:r>
              <a:rPr lang="en-US" sz="2400" dirty="0"/>
              <a:t>All are key ingredients for major epidemics.</a:t>
            </a:r>
          </a:p>
          <a:p>
            <a:pPr indent="-228600">
              <a:lnSpc>
                <a:spcPct val="90000"/>
              </a:lnSpc>
              <a:defRPr/>
            </a:pPr>
            <a:endParaRPr lang="en-US" sz="1700" dirty="0"/>
          </a:p>
          <a:p>
            <a:pPr indent="-228600">
              <a:lnSpc>
                <a:spcPct val="90000"/>
              </a:lnSpc>
              <a:defRPr/>
            </a:pPr>
            <a:endParaRPr lang="en-US" sz="1700" dirty="0"/>
          </a:p>
        </p:txBody>
      </p:sp>
      <p:sp>
        <p:nvSpPr>
          <p:cNvPr id="18" name="Isosceles Triangle 17">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6567" y="6115501"/>
            <a:ext cx="1120885"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5472" y="6453143"/>
            <a:ext cx="611178"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406318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E6CA33-C01C-4637-9382-0DF00D257444}"/>
              </a:ext>
            </a:extLst>
          </p:cNvPr>
          <p:cNvSpPr txBox="1">
            <a:spLocks/>
          </p:cNvSpPr>
          <p:nvPr/>
        </p:nvSpPr>
        <p:spPr bwMode="auto">
          <a:xfrm>
            <a:off x="304800" y="635281"/>
            <a:ext cx="3886200" cy="13251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90000"/>
              </a:lnSpc>
              <a:spcBef>
                <a:spcPct val="0"/>
              </a:spcBef>
              <a:spcAft>
                <a:spcPts val="600"/>
              </a:spcAft>
            </a:pPr>
            <a:r>
              <a:rPr lang="en-US" altLang="en-US" sz="2600" dirty="0">
                <a:latin typeface="+mj-lt"/>
                <a:ea typeface="+mj-ea"/>
                <a:cs typeface="+mj-cs"/>
              </a:rPr>
              <a:t>James H. Steele, DVM MPH</a:t>
            </a:r>
          </a:p>
          <a:p>
            <a:pPr>
              <a:lnSpc>
                <a:spcPct val="90000"/>
              </a:lnSpc>
              <a:spcBef>
                <a:spcPct val="0"/>
              </a:spcBef>
              <a:spcAft>
                <a:spcPts val="600"/>
              </a:spcAft>
            </a:pPr>
            <a:r>
              <a:rPr lang="en-US" altLang="en-US" sz="2600" i="1" dirty="0">
                <a:latin typeface="+mj-lt"/>
                <a:ea typeface="+mj-ea"/>
                <a:cs typeface="+mj-cs"/>
              </a:rPr>
              <a:t>Father of Veterinary Public Health, 1913-2013</a:t>
            </a:r>
          </a:p>
        </p:txBody>
      </p:sp>
      <p:sp>
        <p:nvSpPr>
          <p:cNvPr id="2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F7FFAC29-431B-4AE1-A9C2-84A1C21DAB36}"/>
              </a:ext>
            </a:extLst>
          </p:cNvPr>
          <p:cNvSpPr txBox="1">
            <a:spLocks/>
          </p:cNvSpPr>
          <p:nvPr/>
        </p:nvSpPr>
        <p:spPr bwMode="auto">
          <a:xfrm>
            <a:off x="480060" y="2872899"/>
            <a:ext cx="3182691" cy="332066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indent="-228600">
              <a:lnSpc>
                <a:spcPct val="90000"/>
              </a:lnSpc>
              <a:spcBef>
                <a:spcPct val="20000"/>
              </a:spcBef>
              <a:buFont typeface="Arial" panose="020B0604020202020204" pitchFamily="34" charset="0"/>
              <a:buChar char="•"/>
            </a:pPr>
            <a:r>
              <a:rPr lang="en-US" altLang="en-US" sz="1900" dirty="0">
                <a:latin typeface="+mn-lt"/>
                <a:cs typeface="+mn-cs"/>
              </a:rPr>
              <a:t>“Good animal health is necessary to achieve optimal human health.”  </a:t>
            </a:r>
          </a:p>
          <a:p>
            <a:pPr indent="-228600">
              <a:lnSpc>
                <a:spcPct val="90000"/>
              </a:lnSpc>
              <a:spcBef>
                <a:spcPct val="20000"/>
              </a:spcBef>
              <a:buFont typeface="Arial" panose="020B0604020202020204" pitchFamily="34" charset="0"/>
              <a:buChar char="•"/>
            </a:pPr>
            <a:r>
              <a:rPr lang="en-US" altLang="en-US" sz="1900" dirty="0">
                <a:latin typeface="+mn-lt"/>
                <a:cs typeface="+mn-cs"/>
              </a:rPr>
              <a:t>“Good human health is necessary to achieve optimal animal health.”</a:t>
            </a:r>
          </a:p>
        </p:txBody>
      </p:sp>
      <p:pic>
        <p:nvPicPr>
          <p:cNvPr id="4" name="Picture 5">
            <a:extLst>
              <a:ext uri="{FF2B5EF4-FFF2-40B4-BE49-F238E27FC236}">
                <a16:creationId xmlns:a16="http://schemas.microsoft.com/office/drawing/2014/main" id="{17B37AF1-4E5F-444E-9E06-1582B266CDA1}"/>
              </a:ext>
            </a:extLst>
          </p:cNvPr>
          <p:cNvPicPr>
            <a:picLocks noChangeAspect="1"/>
          </p:cNvPicPr>
          <p:nvPr/>
        </p:nvPicPr>
        <p:blipFill rotWithShape="1">
          <a:blip r:embed="rId2">
            <a:extLst>
              <a:ext uri="{28A0092B-C50C-407E-A947-70E740481C1C}">
                <a14:useLocalDpi xmlns:a14="http://schemas.microsoft.com/office/drawing/2010/main" val="0"/>
              </a:ext>
            </a:extLst>
          </a:blip>
          <a:srcRect l="20604"/>
          <a:stretch/>
        </p:blipFill>
        <p:spPr bwMode="auto">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65688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Freeform: Shape 25">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912768"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5C9DC9F-F314-40A7-A36B-824D65BF8A02}"/>
              </a:ext>
            </a:extLst>
          </p:cNvPr>
          <p:cNvSpPr txBox="1">
            <a:spLocks/>
          </p:cNvSpPr>
          <p:nvPr/>
        </p:nvSpPr>
        <p:spPr>
          <a:xfrm>
            <a:off x="628650" y="673770"/>
            <a:ext cx="2415246" cy="2027227"/>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br>
              <a:rPr kumimoji="0" lang="en-US" altLang="en-US" sz="3300" b="0" i="0" u="none" strike="noStrike" kern="1200" cap="none" spc="0" normalizeH="0" baseline="0" noProof="0" dirty="0">
                <a:ln>
                  <a:noFill/>
                </a:ln>
                <a:solidFill>
                  <a:srgbClr val="FFFFFF"/>
                </a:solidFill>
                <a:effectLst/>
                <a:uLnTx/>
                <a:uFillTx/>
                <a:latin typeface="Calibri"/>
                <a:ea typeface="+mj-ea"/>
                <a:cs typeface="+mj-cs"/>
              </a:rPr>
            </a:br>
            <a:r>
              <a:rPr kumimoji="0" lang="en-US" altLang="en-US" sz="3300" b="0" i="0" u="none" strike="noStrike" kern="1200" cap="none" spc="0" normalizeH="0" baseline="0" noProof="0" dirty="0">
                <a:ln>
                  <a:noFill/>
                </a:ln>
                <a:solidFill>
                  <a:srgbClr val="FFFFFF"/>
                </a:solidFill>
                <a:effectLst/>
                <a:uLnTx/>
                <a:uFillTx/>
                <a:latin typeface="Calibri"/>
                <a:ea typeface="+mj-ea"/>
                <a:cs typeface="+mj-cs"/>
              </a:rPr>
              <a:t>One Health Success Stories</a:t>
            </a:r>
          </a:p>
        </p:txBody>
      </p:sp>
      <p:graphicFrame>
        <p:nvGraphicFramePr>
          <p:cNvPr id="20" name="Content Placeholder 2">
            <a:extLst>
              <a:ext uri="{FF2B5EF4-FFF2-40B4-BE49-F238E27FC236}">
                <a16:creationId xmlns:a16="http://schemas.microsoft.com/office/drawing/2014/main" id="{4E0191A0-7E10-48E9-B3F9-90F133F776CB}"/>
              </a:ext>
            </a:extLst>
          </p:cNvPr>
          <p:cNvGraphicFramePr/>
          <p:nvPr>
            <p:extLst>
              <p:ext uri="{D42A27DB-BD31-4B8C-83A1-F6EECF244321}">
                <p14:modId xmlns:p14="http://schemas.microsoft.com/office/powerpoint/2010/main" val="1294646653"/>
              </p:ext>
            </p:extLst>
          </p:nvPr>
        </p:nvGraphicFramePr>
        <p:xfrm>
          <a:off x="4157004" y="541606"/>
          <a:ext cx="4358346" cy="5678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Oval 5">
            <a:extLst>
              <a:ext uri="{FF2B5EF4-FFF2-40B4-BE49-F238E27FC236}">
                <a16:creationId xmlns:a16="http://schemas.microsoft.com/office/drawing/2014/main" id="{65E52160-6F03-4B4F-86C0-5D8DDB90823F}"/>
              </a:ext>
            </a:extLst>
          </p:cNvPr>
          <p:cNvSpPr/>
          <p:nvPr/>
        </p:nvSpPr>
        <p:spPr>
          <a:xfrm>
            <a:off x="5867400" y="3309737"/>
            <a:ext cx="141955" cy="141955"/>
          </a:xfrm>
          <a:prstGeom prst="ellipse">
            <a:avLst/>
          </a:prstGeom>
          <a:solidFill>
            <a:schemeClr val="lt1">
              <a:alpha val="90000"/>
              <a:hueOff val="0"/>
              <a:satOff val="0"/>
              <a:lumOff val="0"/>
              <a:alphaOff val="0"/>
            </a:schemeClr>
          </a:solidFill>
          <a:ln w="25400" cap="flat" cmpd="sng" algn="ctr">
            <a:no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sp>
    </p:spTree>
    <p:extLst>
      <p:ext uri="{BB962C8B-B14F-4D97-AF65-F5344CB8AC3E}">
        <p14:creationId xmlns:p14="http://schemas.microsoft.com/office/powerpoint/2010/main" val="41811310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F2E9BCC-7B18-43AF-9574-B628CB47A197}"/>
              </a:ext>
            </a:extLst>
          </p:cNvPr>
          <p:cNvPicPr>
            <a:picLocks noChangeAspect="1"/>
          </p:cNvPicPr>
          <p:nvPr/>
        </p:nvPicPr>
        <p:blipFill>
          <a:blip r:embed="rId2"/>
          <a:stretch>
            <a:fillRect/>
          </a:stretch>
        </p:blipFill>
        <p:spPr>
          <a:xfrm>
            <a:off x="964215" y="0"/>
            <a:ext cx="7215570" cy="6858000"/>
          </a:xfrm>
          <a:prstGeom prst="rect">
            <a:avLst/>
          </a:prstGeom>
        </p:spPr>
      </p:pic>
    </p:spTree>
    <p:extLst>
      <p:ext uri="{BB962C8B-B14F-4D97-AF65-F5344CB8AC3E}">
        <p14:creationId xmlns:p14="http://schemas.microsoft.com/office/powerpoint/2010/main" val="14760676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2226" name="Picture 2">
            <a:extLst>
              <a:ext uri="{FF2B5EF4-FFF2-40B4-BE49-F238E27FC236}">
                <a16:creationId xmlns:a16="http://schemas.microsoft.com/office/drawing/2014/main" id="{61389336-09C2-461F-A88B-DF41A95F4A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4400"/>
            <a:ext cx="9144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3FF2033-0882-4BD6-B73A-710A8B7AB802}"/>
              </a:ext>
            </a:extLst>
          </p:cNvPr>
          <p:cNvPicPr>
            <a:picLocks noChangeAspect="1"/>
          </p:cNvPicPr>
          <p:nvPr/>
        </p:nvPicPr>
        <p:blipFill>
          <a:blip r:embed="rId2"/>
          <a:stretch>
            <a:fillRect/>
          </a:stretch>
        </p:blipFill>
        <p:spPr>
          <a:xfrm>
            <a:off x="762000" y="1476910"/>
            <a:ext cx="6844340" cy="4724119"/>
          </a:xfrm>
          <a:prstGeom prst="rect">
            <a:avLst/>
          </a:prstGeom>
        </p:spPr>
      </p:pic>
    </p:spTree>
    <p:extLst>
      <p:ext uri="{BB962C8B-B14F-4D97-AF65-F5344CB8AC3E}">
        <p14:creationId xmlns:p14="http://schemas.microsoft.com/office/powerpoint/2010/main" val="21770540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8950" y="0"/>
            <a:ext cx="6118093"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5902" y="1839884"/>
            <a:ext cx="6118095"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90134" y="832294"/>
            <a:ext cx="6857999" cy="5192552"/>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0751A67-35BE-4CC8-9938-D099B62DBBC1}"/>
              </a:ext>
            </a:extLst>
          </p:cNvPr>
          <p:cNvPicPr>
            <a:picLocks noChangeAspect="1"/>
          </p:cNvPicPr>
          <p:nvPr/>
        </p:nvPicPr>
        <p:blipFill>
          <a:blip r:embed="rId2"/>
          <a:stretch>
            <a:fillRect/>
          </a:stretch>
        </p:blipFill>
        <p:spPr>
          <a:xfrm>
            <a:off x="1367903" y="457200"/>
            <a:ext cx="6408194" cy="5943600"/>
          </a:xfrm>
          <a:prstGeom prst="rect">
            <a:avLst/>
          </a:prstGeom>
        </p:spPr>
      </p:pic>
    </p:spTree>
    <p:extLst>
      <p:ext uri="{BB962C8B-B14F-4D97-AF65-F5344CB8AC3E}">
        <p14:creationId xmlns:p14="http://schemas.microsoft.com/office/powerpoint/2010/main" val="6188504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8AE13487-889D-484E-955D-BD16773087C8}"/>
              </a:ext>
            </a:extLst>
          </p:cNvPr>
          <p:cNvSpPr txBox="1">
            <a:spLocks/>
          </p:cNvSpPr>
          <p:nvPr/>
        </p:nvSpPr>
        <p:spPr>
          <a:xfrm>
            <a:off x="738540" y="1649738"/>
            <a:ext cx="7666919" cy="1012181"/>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Aft>
                <a:spcPts val="600"/>
              </a:spcAft>
            </a:pPr>
            <a:r>
              <a:rPr lang="en-US" altLang="en-US" sz="4800" dirty="0"/>
              <a:t>One Health Discussion Topics</a:t>
            </a:r>
            <a:endParaRPr lang="en-US" altLang="en-US" sz="4800" kern="1200" dirty="0">
              <a:solidFill>
                <a:schemeClr val="tx1"/>
              </a:solidFill>
              <a:latin typeface="+mj-lt"/>
              <a:ea typeface="+mj-ea"/>
              <a:cs typeface="+mj-cs"/>
            </a:endParaRPr>
          </a:p>
        </p:txBody>
      </p:sp>
      <p:sp>
        <p:nvSpPr>
          <p:cNvPr id="2" name="Rectangle 1">
            <a:extLst>
              <a:ext uri="{FF2B5EF4-FFF2-40B4-BE49-F238E27FC236}">
                <a16:creationId xmlns:a16="http://schemas.microsoft.com/office/drawing/2014/main" id="{ED032A48-1796-4FB0-999B-7002FFC88387}"/>
              </a:ext>
            </a:extLst>
          </p:cNvPr>
          <p:cNvSpPr>
            <a:spLocks noChangeArrowheads="1"/>
          </p:cNvSpPr>
          <p:nvPr/>
        </p:nvSpPr>
        <p:spPr bwMode="auto">
          <a:xfrm>
            <a:off x="638814" y="2033923"/>
            <a:ext cx="65" cy="18466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mj-lt"/>
            </a:endParaRPr>
          </a:p>
        </p:txBody>
      </p:sp>
      <p:pic>
        <p:nvPicPr>
          <p:cNvPr id="3" name="Picture 2">
            <a:extLst>
              <a:ext uri="{FF2B5EF4-FFF2-40B4-BE49-F238E27FC236}">
                <a16:creationId xmlns:a16="http://schemas.microsoft.com/office/drawing/2014/main" id="{F62FC050-4B6D-4B06-B7F4-E54F5161C018}"/>
              </a:ext>
            </a:extLst>
          </p:cNvPr>
          <p:cNvPicPr>
            <a:picLocks noChangeAspect="1"/>
          </p:cNvPicPr>
          <p:nvPr/>
        </p:nvPicPr>
        <p:blipFill>
          <a:blip r:embed="rId2"/>
          <a:stretch>
            <a:fillRect/>
          </a:stretch>
        </p:blipFill>
        <p:spPr>
          <a:xfrm>
            <a:off x="2261366" y="2737179"/>
            <a:ext cx="4330495" cy="3110001"/>
          </a:xfrm>
          <a:prstGeom prst="rect">
            <a:avLst/>
          </a:prstGeom>
        </p:spPr>
      </p:pic>
    </p:spTree>
    <p:extLst>
      <p:ext uri="{BB962C8B-B14F-4D97-AF65-F5344CB8AC3E}">
        <p14:creationId xmlns:p14="http://schemas.microsoft.com/office/powerpoint/2010/main" val="3701888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B2A8C-9AC3-47E4-A555-129E5E500032}"/>
              </a:ext>
            </a:extLst>
          </p:cNvPr>
          <p:cNvSpPr>
            <a:spLocks noGrp="1"/>
          </p:cNvSpPr>
          <p:nvPr>
            <p:ph type="title"/>
          </p:nvPr>
        </p:nvSpPr>
        <p:spPr>
          <a:xfrm>
            <a:off x="457200" y="381000"/>
            <a:ext cx="8229600" cy="685800"/>
          </a:xfrm>
        </p:spPr>
        <p:txBody>
          <a:bodyPr/>
          <a:lstStyle/>
          <a:p>
            <a:r>
              <a:rPr lang="en-US" sz="1400" b="1" dirty="0">
                <a:latin typeface="Calibri" panose="020F0502020204030204" pitchFamily="34" charset="0"/>
                <a:cs typeface="Calibri" panose="020F0502020204030204" pitchFamily="34" charset="0"/>
              </a:rPr>
              <a:t>One Health Discussion Topics</a:t>
            </a:r>
          </a:p>
        </p:txBody>
      </p:sp>
      <p:sp>
        <p:nvSpPr>
          <p:cNvPr id="19" name="TextBox 18">
            <a:extLst>
              <a:ext uri="{FF2B5EF4-FFF2-40B4-BE49-F238E27FC236}">
                <a16:creationId xmlns:a16="http://schemas.microsoft.com/office/drawing/2014/main" id="{D24A86C8-9844-48AA-B2DA-B6E4D1E84B39}"/>
              </a:ext>
            </a:extLst>
          </p:cNvPr>
          <p:cNvSpPr txBox="1"/>
          <p:nvPr/>
        </p:nvSpPr>
        <p:spPr>
          <a:xfrm>
            <a:off x="609600" y="1219200"/>
            <a:ext cx="8077200" cy="3883114"/>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Historic inspirations for advancing OH</a:t>
            </a:r>
          </a:p>
          <a:p>
            <a:pPr marL="0" marR="0">
              <a:spcBef>
                <a:spcPts val="0"/>
              </a:spcBef>
              <a:spcAft>
                <a:spcPts val="0"/>
              </a:spcAft>
            </a:pPr>
            <a:r>
              <a:rPr lang="en-US" sz="1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https://onehealthinitiative.com/a-perspective-some-significant-historic-inspirations-for-advancing-the-one-medicine-one-health-concept-movement-19th-20th-and-21st-centuries/</a:t>
            </a: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One Health:  An historic perspective</a:t>
            </a:r>
          </a:p>
          <a:p>
            <a:pPr marL="0" marR="0">
              <a:spcBef>
                <a:spcPts val="0"/>
              </a:spcBef>
              <a:spcAft>
                <a:spcPts val="0"/>
              </a:spcAft>
            </a:pPr>
            <a:r>
              <a:rPr lang="en-US" sz="1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https://onehealthinitiative.com/wp-content/uploads/2021/02/One-Medicine-One-Health-An-Historic-Perspective-FEB1-2021-1.pdf</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What is One Health?</a:t>
            </a:r>
          </a:p>
          <a:p>
            <a:pPr marL="0" marR="0">
              <a:spcBef>
                <a:spcPts val="0"/>
              </a:spcBef>
              <a:spcAft>
                <a:spcPts val="0"/>
              </a:spcAft>
            </a:pPr>
            <a:r>
              <a:rPr lang="en-US" sz="1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https://www.forbes.com/sites/johndrake/2020/10/31/what-is-one-health/?sh=7f8c8e36134c</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Health Illiteracy – Why a silent epidemic needs a “One Health” approach</a:t>
            </a:r>
          </a:p>
          <a:p>
            <a:pPr marL="0" marR="0">
              <a:spcBef>
                <a:spcPts val="0"/>
              </a:spcBef>
              <a:spcAft>
                <a:spcPts val="0"/>
              </a:spcAft>
            </a:pPr>
            <a:r>
              <a:rPr lang="en-US" sz="14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5"/>
              </a:rPr>
              <a:t>https://impakter.com/health-illiteracy-one-health-approach/</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480"/>
              </a:spcAft>
              <a:buFont typeface="Symbol" panose="05050102010706020507" pitchFamily="18" charset="2"/>
              <a:buChar char=""/>
            </a:pPr>
            <a:r>
              <a:rPr lang="en-US" sz="1400" kern="1800" spc="-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One Health Needs Global Recognition: A Call for Superstars to Come Forward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spcBef>
                <a:spcPts val="0"/>
              </a:spcBef>
              <a:spcAft>
                <a:spcPts val="480"/>
              </a:spcAft>
            </a:pPr>
            <a:r>
              <a:rPr lang="en-US" sz="1400" u="sng" kern="1800" spc="-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hlinkClick r:id="rId6"/>
              </a:rPr>
              <a:t>https://impakter.com/one-health-recognition-superstars/</a:t>
            </a:r>
            <a:r>
              <a:rPr lang="en-US" sz="1400" kern="1800" spc="-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868983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B2A8C-9AC3-47E4-A555-129E5E500032}"/>
              </a:ext>
            </a:extLst>
          </p:cNvPr>
          <p:cNvSpPr>
            <a:spLocks noGrp="1"/>
          </p:cNvSpPr>
          <p:nvPr>
            <p:ph type="title"/>
          </p:nvPr>
        </p:nvSpPr>
        <p:spPr>
          <a:xfrm>
            <a:off x="457200" y="381000"/>
            <a:ext cx="8229600" cy="685800"/>
          </a:xfrm>
        </p:spPr>
        <p:txBody>
          <a:bodyPr/>
          <a:lstStyle/>
          <a:p>
            <a:r>
              <a:rPr lang="en-US" sz="1400" b="1" dirty="0">
                <a:latin typeface="Calibri" panose="020F0502020204030204" pitchFamily="34" charset="0"/>
                <a:cs typeface="Calibri" panose="020F0502020204030204" pitchFamily="34" charset="0"/>
              </a:rPr>
              <a:t>One Health Discussion Topics</a:t>
            </a:r>
          </a:p>
        </p:txBody>
      </p:sp>
      <p:sp>
        <p:nvSpPr>
          <p:cNvPr id="3" name="TextBox 2">
            <a:extLst>
              <a:ext uri="{FF2B5EF4-FFF2-40B4-BE49-F238E27FC236}">
                <a16:creationId xmlns:a16="http://schemas.microsoft.com/office/drawing/2014/main" id="{DF99F376-EF3F-4CC8-895D-09AC03A3D7E1}"/>
              </a:ext>
            </a:extLst>
          </p:cNvPr>
          <p:cNvSpPr txBox="1"/>
          <p:nvPr/>
        </p:nvSpPr>
        <p:spPr>
          <a:xfrm>
            <a:off x="685800" y="1066800"/>
            <a:ext cx="8001000" cy="5034712"/>
          </a:xfrm>
          <a:prstGeom prst="rect">
            <a:avLst/>
          </a:prstGeom>
          <a:noFill/>
        </p:spPr>
        <p:txBody>
          <a:bodyPr wrap="square" rtlCol="0">
            <a:spAutoFit/>
          </a:bodyPr>
          <a:lstStyle/>
          <a:p>
            <a:pPr marL="342900" marR="0" lvl="0" indent="-342900" fontAlgn="base">
              <a:spcBef>
                <a:spcPts val="0"/>
              </a:spcBef>
              <a:spcAft>
                <a:spcPts val="480"/>
              </a:spcAft>
              <a:buFont typeface="Symbol" panose="05050102010706020507" pitchFamily="18" charset="2"/>
              <a:buChar char=""/>
            </a:pPr>
            <a:r>
              <a:rPr lang="en-US" sz="1400" kern="1800" spc="-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One Health, one cure – The history of the approach to health that promises to prevent future pandemics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spcBef>
                <a:spcPts val="0"/>
              </a:spcBef>
              <a:spcAft>
                <a:spcPts val="480"/>
              </a:spcAft>
            </a:pPr>
            <a:r>
              <a:rPr lang="en-US" sz="1400" u="sng" kern="1800" spc="-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hlinkClick r:id="rId2"/>
              </a:rPr>
              <a:t>https://news.globallandscapesforum.org/47955/one-health-one-cure/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spcBef>
                <a:spcPts val="0"/>
              </a:spcBef>
              <a:spcAft>
                <a:spcPts val="480"/>
              </a:spcAft>
            </a:pPr>
            <a:r>
              <a:rPr lang="en-US" sz="1400" u="none" strike="noStrike" kern="1800" spc="-50" dirty="0">
                <a:solidFill>
                  <a:srgbClr val="0563C1"/>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480"/>
              </a:spcAft>
              <a:buFont typeface="Symbol" panose="05050102010706020507" pitchFamily="18" charset="2"/>
              <a:buChar char=""/>
            </a:pPr>
            <a:r>
              <a:rPr lang="en-US" sz="1400" kern="1800" spc="-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Brain Health, One Health, and COVID-19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spcBef>
                <a:spcPts val="0"/>
              </a:spcBef>
              <a:spcAft>
                <a:spcPts val="480"/>
              </a:spcAft>
            </a:pPr>
            <a:r>
              <a:rPr lang="en-US" sz="1400" u="sng" kern="1800" spc="-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hlinkClick r:id="rId3"/>
              </a:rPr>
              <a:t>https://www.karger.com/Article/FullText/519372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spcBef>
                <a:spcPts val="0"/>
              </a:spcBef>
              <a:spcAft>
                <a:spcPts val="480"/>
              </a:spcAft>
            </a:pPr>
            <a:r>
              <a:rPr lang="en-US" sz="1400" kern="1800" spc="-5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480"/>
              </a:spcAft>
              <a:buFont typeface="Symbol" panose="05050102010706020507" pitchFamily="18" charset="2"/>
              <a:buChar char=""/>
            </a:pPr>
            <a:r>
              <a:rPr lang="en-US" sz="1400" b="0" spc="-50" dirty="0">
                <a:solidFill>
                  <a:srgbClr val="000000"/>
                </a:solidFill>
                <a:effectLst/>
                <a:latin typeface="Calibri" panose="020F0502020204030204" pitchFamily="34" charset="0"/>
                <a:ea typeface="Times New Roman" panose="02020603050405020304" pitchFamily="18" charset="0"/>
              </a:rPr>
              <a:t>G20 Takes the Next Step in Making One Health a Priority</a:t>
            </a:r>
            <a:endParaRPr lang="en-US" sz="1400" b="1"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4"/>
              </a:rPr>
              <a:t>https://impakter.com/g20-step-one-health-priority/</a:t>
            </a:r>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Calibri" panose="020F0502020204030204" pitchFamily="34" charset="0"/>
              </a:rPr>
              <a:t>The One Health Act of 2019 &amp; 2021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5"/>
              </a:rPr>
              <a:t>https://www.smith.senate.gov/us-sens-smith-young-renew-bipartisan-push-improve-public-health-preparedness-coordinated-one-health</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6"/>
              </a:rPr>
              <a:t>https://dustyjohnson.house.gov/media/press-releases/johnson-schrader-push-improve-public-health-preparedness-coordinated-one-health</a:t>
            </a:r>
            <a:r>
              <a:rPr lang="en-US" sz="1400" dirty="0">
                <a:effectLst/>
                <a:latin typeface="Calibri" panose="020F0502020204030204" pitchFamily="34" charset="0"/>
                <a:ea typeface="Calibri" panose="020F0502020204030204" pitchFamily="34" charset="0"/>
                <a:cs typeface="Calibri" panose="020F0502020204030204" pitchFamily="34" charset="0"/>
              </a:rPr>
              <a:t> </a:t>
            </a:r>
          </a:p>
          <a:p>
            <a:pPr marL="0" marR="0">
              <a:spcBef>
                <a:spcPts val="0"/>
              </a:spcBef>
              <a:spcAft>
                <a:spcPts val="0"/>
              </a:spcAft>
            </a:pPr>
            <a:endParaRPr lang="en-US" sz="1400" dirty="0">
              <a:latin typeface="Calibri" panose="020F0502020204030204" pitchFamily="34" charset="0"/>
              <a:ea typeface="Calibri" panose="020F0502020204030204" pitchFamily="34" charset="0"/>
              <a:cs typeface="Calibri" panose="020F0502020204030204" pitchFamily="34" charset="0"/>
            </a:endParaRPr>
          </a:p>
          <a:p>
            <a:r>
              <a:rPr lang="en-US" sz="14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7"/>
              </a:rPr>
              <a:t>https://docs.google.com/document/d/1smfrAkuHWgVBMLMyOpi0gwCHUveABWwEhe6rBh7epGE/edit</a:t>
            </a:r>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807541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B2A8C-9AC3-47E4-A555-129E5E500032}"/>
              </a:ext>
            </a:extLst>
          </p:cNvPr>
          <p:cNvSpPr>
            <a:spLocks noGrp="1"/>
          </p:cNvSpPr>
          <p:nvPr>
            <p:ph type="title"/>
          </p:nvPr>
        </p:nvSpPr>
        <p:spPr>
          <a:xfrm>
            <a:off x="457200" y="381000"/>
            <a:ext cx="8229600" cy="685800"/>
          </a:xfrm>
        </p:spPr>
        <p:txBody>
          <a:bodyPr/>
          <a:lstStyle/>
          <a:p>
            <a:r>
              <a:rPr lang="en-US" sz="1400" b="1" dirty="0">
                <a:latin typeface="Calibri" panose="020F0502020204030204" pitchFamily="34" charset="0"/>
                <a:cs typeface="Calibri" panose="020F0502020204030204" pitchFamily="34" charset="0"/>
              </a:rPr>
              <a:t>One Health Discussion Topics</a:t>
            </a:r>
          </a:p>
        </p:txBody>
      </p:sp>
      <p:sp>
        <p:nvSpPr>
          <p:cNvPr id="4" name="TextBox 3">
            <a:extLst>
              <a:ext uri="{FF2B5EF4-FFF2-40B4-BE49-F238E27FC236}">
                <a16:creationId xmlns:a16="http://schemas.microsoft.com/office/drawing/2014/main" id="{F0E970F3-450E-4D8A-863D-E5FA04B75147}"/>
              </a:ext>
            </a:extLst>
          </p:cNvPr>
          <p:cNvSpPr txBox="1"/>
          <p:nvPr/>
        </p:nvSpPr>
        <p:spPr>
          <a:xfrm>
            <a:off x="533400" y="1066800"/>
            <a:ext cx="7924800" cy="4031873"/>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Calibri" panose="020F0502020204030204" pitchFamily="34" charset="0"/>
              </a:rPr>
              <a:t>Cornell University creates a  new department that unites veterinary medicine and public health</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2"/>
              </a:rPr>
              <a:t>https://onehealthinitiative.com/new-department-unites-veterinary-medicine-and-public-health-cornell-university-chronicle-usa/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Calibri" panose="020F0502020204030204" pitchFamily="34" charset="0"/>
              </a:rPr>
              <a:t>Veterinary laboratories running SARS-CoV-2 PCR testing on human samples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3"/>
              </a:rPr>
              <a:t>https://www.ncbi.nlm.nih.gov/pmc/articles/PMC7544814/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effectLst/>
                <a:latin typeface="Verdana" panose="020B0604030504040204" pitchFamily="34"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One Health Initiative Pro Bono Team overview</a:t>
            </a:r>
          </a:p>
          <a:p>
            <a:pPr marL="0" marR="0">
              <a:spcBef>
                <a:spcPts val="0"/>
              </a:spcBef>
              <a:spcAft>
                <a:spcPts val="0"/>
              </a:spcAft>
            </a:pPr>
            <a:r>
              <a:rPr lang="en-US" sz="1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https://onehealthinitiative.com/history-of-the-one-health-initiative-team-and-website-april-2006-through-september-2015-and-the-one-health-initiative-website-since-october-1-2008-revised-to-june-2020-and-again-to-date-februar/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Times New Roman" panose="02020603050405020304" pitchFamily="18" charset="0"/>
              </a:rPr>
              <a:t>Veterinary diagnostic labs pivoting to support human COVID testing.</a:t>
            </a:r>
          </a:p>
          <a:p>
            <a:pPr marL="0" marR="0">
              <a:spcBef>
                <a:spcPts val="0"/>
              </a:spcBef>
              <a:spcAft>
                <a:spcPts val="0"/>
              </a:spcAft>
            </a:pPr>
            <a:r>
              <a:rPr lang="en-US" sz="1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https://www.neoteryx.com/microsampling-blog/how-veterinary-diagnostic-labs-are-pivoting-to-support-human-covid-19-testing</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9579425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B2A8C-9AC3-47E4-A555-129E5E500032}"/>
              </a:ext>
            </a:extLst>
          </p:cNvPr>
          <p:cNvSpPr>
            <a:spLocks noGrp="1"/>
          </p:cNvSpPr>
          <p:nvPr>
            <p:ph type="title"/>
          </p:nvPr>
        </p:nvSpPr>
        <p:spPr>
          <a:xfrm>
            <a:off x="457200" y="381000"/>
            <a:ext cx="8229600" cy="685800"/>
          </a:xfrm>
        </p:spPr>
        <p:txBody>
          <a:bodyPr/>
          <a:lstStyle/>
          <a:p>
            <a:r>
              <a:rPr lang="en-US" sz="1400" b="1" dirty="0">
                <a:latin typeface="Calibri" panose="020F0502020204030204" pitchFamily="34" charset="0"/>
                <a:cs typeface="Calibri" panose="020F0502020204030204" pitchFamily="34" charset="0"/>
              </a:rPr>
              <a:t>One Health Discussion Topics</a:t>
            </a:r>
          </a:p>
        </p:txBody>
      </p:sp>
      <p:sp>
        <p:nvSpPr>
          <p:cNvPr id="3" name="TextBox 2">
            <a:extLst>
              <a:ext uri="{FF2B5EF4-FFF2-40B4-BE49-F238E27FC236}">
                <a16:creationId xmlns:a16="http://schemas.microsoft.com/office/drawing/2014/main" id="{A40CCB72-B152-41CF-A736-49C1E65CC2AA}"/>
              </a:ext>
            </a:extLst>
          </p:cNvPr>
          <p:cNvSpPr txBox="1"/>
          <p:nvPr/>
        </p:nvSpPr>
        <p:spPr>
          <a:xfrm>
            <a:off x="533400" y="1066800"/>
            <a:ext cx="8153400" cy="4647426"/>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Calibri" panose="020F0502020204030204" pitchFamily="34" charset="0"/>
              </a:rPr>
              <a:t>Establishing a One Health Center of Excellence at the FDA</a:t>
            </a:r>
          </a:p>
          <a:p>
            <a:pPr marL="0" marR="0">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 </a:t>
            </a:r>
          </a:p>
          <a:p>
            <a:pPr marL="0" marR="0">
              <a:spcBef>
                <a:spcPts val="0"/>
              </a:spcBef>
              <a:spcAft>
                <a:spcPts val="0"/>
              </a:spcAft>
            </a:pPr>
            <a:r>
              <a:rPr lang="en-US" sz="14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2"/>
              </a:rPr>
              <a:t>https://onehealthinitiative.com/joint-g20-finance-and-health-ministers-meeting-communique-press-release-october-29-2021-rome-italy/</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 </a:t>
            </a:r>
          </a:p>
          <a:p>
            <a:pPr marR="0" lvl="0">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United States </a:t>
            </a:r>
            <a:r>
              <a:rPr lang="en-US" sz="1400" u="sng" dirty="0">
                <a:solidFill>
                  <a:srgbClr val="3DAB26"/>
                </a:solidFill>
                <a:effectLst/>
                <a:latin typeface="Calibri" panose="020F0502020204030204" pitchFamily="34" charset="0"/>
                <a:ea typeface="Calibri" panose="020F0502020204030204" pitchFamily="34" charset="0"/>
                <a:cs typeface="Calibri" panose="020F0502020204030204" pitchFamily="34" charset="0"/>
                <a:hlinkClick r:id="rId3"/>
              </a:rPr>
              <a:t>Senator Diane Feinstein</a:t>
            </a:r>
            <a:r>
              <a:rPr lang="en-US" sz="1400" dirty="0">
                <a:effectLst/>
                <a:latin typeface="Calibri" panose="020F0502020204030204" pitchFamily="34" charset="0"/>
                <a:ea typeface="Calibri" panose="020F0502020204030204" pitchFamily="34" charset="0"/>
                <a:cs typeface="Calibri" panose="020F0502020204030204" pitchFamily="34" charset="0"/>
              </a:rPr>
              <a:t> has submitted to the </a:t>
            </a:r>
            <a:r>
              <a:rPr lang="en-US" sz="1400" u="sng" dirty="0">
                <a:solidFill>
                  <a:srgbClr val="3DAB26"/>
                </a:solidFill>
                <a:effectLst/>
                <a:latin typeface="Calibri" panose="020F0502020204030204" pitchFamily="34" charset="0"/>
                <a:ea typeface="Calibri" panose="020F0502020204030204" pitchFamily="34" charset="0"/>
                <a:cs typeface="Calibri" panose="020F0502020204030204" pitchFamily="34" charset="0"/>
                <a:hlinkClick r:id="rId4"/>
              </a:rPr>
              <a:t>National Defense Authorization Act for Fiscal year 2022</a:t>
            </a:r>
            <a:r>
              <a:rPr lang="en-US" sz="1400" dirty="0">
                <a:effectLst/>
                <a:latin typeface="Calibri" panose="020F0502020204030204" pitchFamily="34" charset="0"/>
                <a:ea typeface="Calibri" panose="020F0502020204030204" pitchFamily="34" charset="0"/>
                <a:cs typeface="Calibri" panose="020F0502020204030204" pitchFamily="34" charset="0"/>
              </a:rPr>
              <a:t>, a reasonable and very useful amendment </a:t>
            </a:r>
            <a:r>
              <a:rPr lang="en-US" sz="1400" u="sng" dirty="0">
                <a:solidFill>
                  <a:srgbClr val="3DAB26"/>
                </a:solidFill>
                <a:effectLst/>
                <a:latin typeface="Calibri" panose="020F0502020204030204" pitchFamily="34" charset="0"/>
                <a:ea typeface="Calibri" panose="020F0502020204030204" pitchFamily="34" charset="0"/>
                <a:cs typeface="Calibri" panose="020F0502020204030204" pitchFamily="34" charset="0"/>
                <a:hlinkClick r:id="rId5"/>
              </a:rPr>
              <a:t>CREC-2021-11-01-pt1-PgS7542.pdf (congress.gov)</a:t>
            </a:r>
            <a:r>
              <a:rPr lang="en-US" sz="1400" dirty="0">
                <a:effectLst/>
                <a:latin typeface="Calibri" panose="020F0502020204030204" pitchFamily="34" charset="0"/>
                <a:ea typeface="Calibri" panose="020F0502020204030204" pitchFamily="34" charset="0"/>
                <a:cs typeface="Calibri" panose="020F0502020204030204" pitchFamily="34" charset="0"/>
              </a:rPr>
              <a:t>, </a:t>
            </a:r>
            <a:r>
              <a:rPr lang="en-US" sz="1400" b="1" dirty="0">
                <a:effectLst/>
                <a:latin typeface="Calibri" panose="020F0502020204030204" pitchFamily="34" charset="0"/>
                <a:ea typeface="Calibri" panose="020F0502020204030204" pitchFamily="34" charset="0"/>
                <a:cs typeface="Calibri" panose="020F0502020204030204" pitchFamily="34" charset="0"/>
              </a:rPr>
              <a:t>see SA 4087</a:t>
            </a:r>
            <a:r>
              <a:rPr lang="en-US" sz="1400" dirty="0">
                <a:effectLst/>
                <a:latin typeface="Calibri" panose="020F0502020204030204" pitchFamily="34" charset="0"/>
                <a:ea typeface="Calibri" panose="020F0502020204030204" pitchFamily="34" charset="0"/>
                <a:cs typeface="Calibri" panose="020F0502020204030204" pitchFamily="34" charset="0"/>
              </a:rPr>
              <a:t> that would essentially help strengthen our nation’s public health security by:</a:t>
            </a:r>
          </a:p>
          <a:p>
            <a:pPr marR="0" lvl="0">
              <a:spcBef>
                <a:spcPts val="0"/>
              </a:spcBef>
              <a:spcAft>
                <a:spcPts val="0"/>
              </a:spcAft>
            </a:pP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spcBef>
                <a:spcPts val="0"/>
              </a:spcBef>
              <a:spcAft>
                <a:spcPts val="0"/>
              </a:spcAft>
              <a:buFont typeface="+mj-lt"/>
              <a:buAutoNum type="arabicPeriod"/>
              <a:tabLst>
                <a:tab pos="685800" algn="l"/>
              </a:tabLst>
            </a:pPr>
            <a:r>
              <a:rPr lang="en-US" sz="1400" dirty="0">
                <a:solidFill>
                  <a:srgbClr val="061929"/>
                </a:solidFill>
                <a:effectLst/>
                <a:latin typeface="Calibri" panose="020F0502020204030204" pitchFamily="34" charset="0"/>
                <a:ea typeface="Times New Roman" panose="02020603050405020304" pitchFamily="18" charset="0"/>
                <a:cs typeface="Calibri" panose="020F0502020204030204" pitchFamily="34" charset="0"/>
              </a:rPr>
              <a:t>Establishing a One Health Center of Excellence at the FDA to develop programs and enhance strategies to research, monitor, prevent, and respond to emerging public health threats, such as zoonotic disease outbreaks;</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spcBef>
                <a:spcPts val="0"/>
              </a:spcBef>
              <a:spcAft>
                <a:spcPts val="0"/>
              </a:spcAft>
              <a:buFont typeface="+mj-lt"/>
              <a:buAutoNum type="arabicPeriod"/>
              <a:tabLst>
                <a:tab pos="685800" algn="l"/>
              </a:tabLst>
            </a:pPr>
            <a:r>
              <a:rPr lang="en-US" sz="1400" dirty="0">
                <a:solidFill>
                  <a:srgbClr val="061929"/>
                </a:solidFill>
                <a:effectLst/>
                <a:latin typeface="Calibri" panose="020F0502020204030204" pitchFamily="34" charset="0"/>
                <a:ea typeface="Times New Roman" panose="02020603050405020304" pitchFamily="18" charset="0"/>
                <a:cs typeface="Calibri" panose="020F0502020204030204" pitchFamily="34" charset="0"/>
              </a:rPr>
              <a:t>Encouraging the new office to conduct and support research to better understand emerging public health threats, such as zoonotic disease outbreaks, as well as other biological, chemical, and radiological threats to public health.</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spcBef>
                <a:spcPts val="0"/>
              </a:spcBef>
              <a:spcAft>
                <a:spcPts val="0"/>
              </a:spcAft>
              <a:buFont typeface="+mj-lt"/>
              <a:buAutoNum type="arabicPeriod"/>
              <a:tabLst>
                <a:tab pos="685800" algn="l"/>
              </a:tabLst>
            </a:pPr>
            <a:r>
              <a:rPr lang="en-US" sz="1400" dirty="0">
                <a:solidFill>
                  <a:srgbClr val="061929"/>
                </a:solidFill>
                <a:effectLst/>
                <a:latin typeface="Calibri" panose="020F0502020204030204" pitchFamily="34" charset="0"/>
                <a:ea typeface="Times New Roman" panose="02020603050405020304" pitchFamily="18" charset="0"/>
                <a:cs typeface="Calibri" panose="020F0502020204030204" pitchFamily="34" charset="0"/>
              </a:rPr>
              <a:t>Supporting recruitment and training for personnel engaged in such research, monitoring, prevention, and response efforts; and</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spcBef>
                <a:spcPts val="0"/>
              </a:spcBef>
              <a:spcAft>
                <a:spcPts val="0"/>
              </a:spcAft>
              <a:buFont typeface="+mj-lt"/>
              <a:buAutoNum type="arabicPeriod"/>
              <a:tabLst>
                <a:tab pos="685800" algn="l"/>
              </a:tabLst>
            </a:pPr>
            <a:r>
              <a:rPr lang="en-US" sz="1400" dirty="0">
                <a:solidFill>
                  <a:srgbClr val="061929"/>
                </a:solidFill>
                <a:effectLst/>
                <a:latin typeface="Calibri" panose="020F0502020204030204" pitchFamily="34" charset="0"/>
                <a:ea typeface="Times New Roman" panose="02020603050405020304" pitchFamily="18" charset="0"/>
                <a:cs typeface="Calibri" panose="020F0502020204030204" pitchFamily="34" charset="0"/>
              </a:rPr>
              <a:t>Facilitating collaborative relationships with relevant federal and state agencies.</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The </a:t>
            </a:r>
            <a:r>
              <a:rPr lang="en-US" sz="1400" u="sng" dirty="0">
                <a:solidFill>
                  <a:srgbClr val="3DAB26"/>
                </a:solidFill>
                <a:effectLst/>
                <a:latin typeface="Calibri" panose="020F0502020204030204" pitchFamily="34" charset="0"/>
                <a:ea typeface="Calibri" panose="020F0502020204030204" pitchFamily="34" charset="0"/>
                <a:cs typeface="Calibri" panose="020F0502020204030204" pitchFamily="34" charset="0"/>
                <a:hlinkClick r:id="rId6"/>
              </a:rPr>
              <a:t>One Health Commission</a:t>
            </a:r>
            <a:r>
              <a:rPr lang="en-US" sz="1400" dirty="0">
                <a:effectLst/>
                <a:latin typeface="Calibri" panose="020F0502020204030204" pitchFamily="34" charset="0"/>
                <a:ea typeface="Calibri" panose="020F0502020204030204" pitchFamily="34" charset="0"/>
                <a:cs typeface="Calibri" panose="020F0502020204030204" pitchFamily="34" charset="0"/>
              </a:rPr>
              <a:t> and the One Health Initiative Autonomous </a:t>
            </a:r>
            <a:r>
              <a:rPr lang="en-US" sz="1400" i="1" dirty="0">
                <a:effectLst/>
                <a:latin typeface="Calibri" panose="020F0502020204030204" pitchFamily="34" charset="0"/>
                <a:ea typeface="Calibri" panose="020F0502020204030204" pitchFamily="34" charset="0"/>
                <a:cs typeface="Calibri" panose="020F0502020204030204" pitchFamily="34" charset="0"/>
              </a:rPr>
              <a:t>pro bono </a:t>
            </a:r>
            <a:r>
              <a:rPr lang="en-US" sz="1400" dirty="0">
                <a:effectLst/>
                <a:latin typeface="Calibri" panose="020F0502020204030204" pitchFamily="34" charset="0"/>
                <a:ea typeface="Calibri" panose="020F0502020204030204" pitchFamily="34" charset="0"/>
                <a:cs typeface="Calibri" panose="020F0502020204030204" pitchFamily="34" charset="0"/>
              </a:rPr>
              <a:t>Team supports adequate funding for and enactment of legislation aimed at protecting the nation’s public health.</a:t>
            </a:r>
          </a:p>
          <a:p>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850685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B2A8C-9AC3-47E4-A555-129E5E500032}"/>
              </a:ext>
            </a:extLst>
          </p:cNvPr>
          <p:cNvSpPr>
            <a:spLocks noGrp="1"/>
          </p:cNvSpPr>
          <p:nvPr>
            <p:ph type="title"/>
          </p:nvPr>
        </p:nvSpPr>
        <p:spPr>
          <a:xfrm>
            <a:off x="457200" y="381000"/>
            <a:ext cx="8229600" cy="685800"/>
          </a:xfrm>
        </p:spPr>
        <p:txBody>
          <a:bodyPr/>
          <a:lstStyle/>
          <a:p>
            <a:r>
              <a:rPr lang="en-US" sz="1400" b="1" dirty="0">
                <a:latin typeface="Calibri" panose="020F0502020204030204" pitchFamily="34" charset="0"/>
                <a:cs typeface="Calibri" panose="020F0502020204030204" pitchFamily="34" charset="0"/>
              </a:rPr>
              <a:t>One Health Discussion Topics</a:t>
            </a:r>
          </a:p>
        </p:txBody>
      </p:sp>
      <p:sp>
        <p:nvSpPr>
          <p:cNvPr id="3" name="TextBox 2">
            <a:extLst>
              <a:ext uri="{FF2B5EF4-FFF2-40B4-BE49-F238E27FC236}">
                <a16:creationId xmlns:a16="http://schemas.microsoft.com/office/drawing/2014/main" id="{FB6110A8-718B-4EBD-BCF3-8FDC1A18EBD8}"/>
              </a:ext>
            </a:extLst>
          </p:cNvPr>
          <p:cNvSpPr txBox="1"/>
          <p:nvPr/>
        </p:nvSpPr>
        <p:spPr>
          <a:xfrm>
            <a:off x="609600" y="1143000"/>
            <a:ext cx="8001000" cy="5447645"/>
          </a:xfrm>
          <a:prstGeom prst="rect">
            <a:avLst/>
          </a:prstGeom>
          <a:noFill/>
        </p:spPr>
        <p:txBody>
          <a:bodyPr wrap="square" rtlCol="0">
            <a:spAutoFit/>
          </a:bodyPr>
          <a:lstStyle/>
          <a:p>
            <a:pPr marL="0" marR="0">
              <a:spcBef>
                <a:spcPts val="0"/>
              </a:spcBef>
              <a:spcAft>
                <a:spcPts val="0"/>
              </a:spcAft>
            </a:pPr>
            <a:r>
              <a:rPr lang="en-US" sz="12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2"/>
              </a:rPr>
              <a:t>https://impakter.com/new-covid-variant-delta-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Omicron variant concern,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Impakter</a:t>
            </a:r>
            <a:r>
              <a:rPr lang="en-US" sz="1200" dirty="0">
                <a:effectLst/>
                <a:latin typeface="Calibri" panose="020F0502020204030204" pitchFamily="34" charset="0"/>
                <a:ea typeface="Calibri" panose="020F0502020204030204" pitchFamily="34" charset="0"/>
                <a:cs typeface="Times New Roman" panose="02020603050405020304" pitchFamily="18" charset="0"/>
              </a:rPr>
              <a:t>, Nov 25, 2021.</a:t>
            </a:r>
          </a:p>
          <a:p>
            <a:pPr marL="0" marR="0">
              <a:spcBef>
                <a:spcPts val="0"/>
              </a:spcBef>
              <a:spcAft>
                <a:spcPts val="0"/>
              </a:spcAft>
            </a:pPr>
            <a:r>
              <a:rPr lang="en-US" sz="12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https://impakter.com/health-threats-can-we-do-better-in-the-future/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How global public health emerged and evolved.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The need for a geopolitical shift in global health.</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https://impakter.com/reflections-future-planet-antimicrobial-resistance-leadership-humanity/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next “supernova in human history” that could change our future?</a:t>
            </a: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Leading in an Era of Uncertainty, Upheaval and Anxiety.</a:t>
            </a: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Homo Deus or Homo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Humilem</a:t>
            </a:r>
            <a:r>
              <a:rPr lang="en-US" sz="1200" dirty="0">
                <a:effectLst/>
                <a:latin typeface="Calibri" panose="020F0502020204030204" pitchFamily="34" charset="0"/>
                <a:ea typeface="Calibri" panose="020F0502020204030204" pitchFamily="34" charset="0"/>
                <a:cs typeface="Times New Roman" panose="02020603050405020304" pitchFamily="18" charset="0"/>
              </a:rPr>
              <a:t>?  The choice is ours.</a:t>
            </a: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Adopting a new worldview and holding our species to account.</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https://impakter.com/concept-one-health-global-how-born/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concept of One Health turns global in 2021:  How it was born.</a:t>
            </a: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How and who was behind the birth of the One Health concept.</a:t>
            </a: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Looking forward.</a:t>
            </a: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https://impakter.com/planet-earth-averting-point-no-return/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Resetting the world geopolitical clock.</a:t>
            </a: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Calling out ‘rogue leaders’ and pulling together for planet sustainability.</a:t>
            </a: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Adopting a new world view</a:t>
            </a: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Enabling actions</a:t>
            </a: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Our choice in 2022:  Accept societal transformation or face extinction.</a:t>
            </a:r>
          </a:p>
          <a:p>
            <a:endParaRPr lang="en-US" sz="1200" dirty="0"/>
          </a:p>
        </p:txBody>
      </p:sp>
    </p:spTree>
    <p:extLst>
      <p:ext uri="{BB962C8B-B14F-4D97-AF65-F5344CB8AC3E}">
        <p14:creationId xmlns:p14="http://schemas.microsoft.com/office/powerpoint/2010/main" val="3827147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B2A8C-9AC3-47E4-A555-129E5E500032}"/>
              </a:ext>
            </a:extLst>
          </p:cNvPr>
          <p:cNvSpPr>
            <a:spLocks noGrp="1"/>
          </p:cNvSpPr>
          <p:nvPr>
            <p:ph type="title"/>
          </p:nvPr>
        </p:nvSpPr>
        <p:spPr>
          <a:xfrm>
            <a:off x="457200" y="381000"/>
            <a:ext cx="8229600" cy="685800"/>
          </a:xfrm>
        </p:spPr>
        <p:txBody>
          <a:bodyPr/>
          <a:lstStyle/>
          <a:p>
            <a:r>
              <a:rPr lang="en-US" sz="1400" b="1" dirty="0">
                <a:latin typeface="Calibri" panose="020F0502020204030204" pitchFamily="34" charset="0"/>
                <a:cs typeface="Calibri" panose="020F0502020204030204" pitchFamily="34" charset="0"/>
              </a:rPr>
              <a:t>One Health Discussion Topics</a:t>
            </a:r>
          </a:p>
        </p:txBody>
      </p:sp>
      <p:sp>
        <p:nvSpPr>
          <p:cNvPr id="3" name="TextBox 2">
            <a:extLst>
              <a:ext uri="{FF2B5EF4-FFF2-40B4-BE49-F238E27FC236}">
                <a16:creationId xmlns:a16="http://schemas.microsoft.com/office/drawing/2014/main" id="{BE3AFFC9-D6E9-4B43-9A09-A82597FA02B2}"/>
              </a:ext>
            </a:extLst>
          </p:cNvPr>
          <p:cNvSpPr txBox="1"/>
          <p:nvPr/>
        </p:nvSpPr>
        <p:spPr>
          <a:xfrm>
            <a:off x="685800" y="1219200"/>
            <a:ext cx="7848600" cy="5109091"/>
          </a:xfrm>
          <a:prstGeom prst="rect">
            <a:avLst/>
          </a:prstGeom>
          <a:noFill/>
        </p:spPr>
        <p:txBody>
          <a:bodyPr wrap="square" rtlCol="0">
            <a:spAutoFit/>
          </a:bodyPr>
          <a:lstStyle/>
          <a:p>
            <a:pPr marL="0" marR="0">
              <a:spcBef>
                <a:spcPts val="1200"/>
              </a:spcBef>
              <a:spcAft>
                <a:spcPts val="1200"/>
              </a:spcAft>
            </a:pPr>
            <a:r>
              <a:rPr lang="en-US" sz="140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2"/>
              </a:rPr>
              <a:t>https://www.cdc.gov/onehealth/basics/history/index.html</a:t>
            </a:r>
            <a:endParaRPr lang="en-US" sz="1400" dirty="0">
              <a:solidFill>
                <a:srgbClr val="000000"/>
              </a:solidFill>
              <a:effectLst/>
              <a:latin typeface="Calibri" panose="020F0502020204030204" pitchFamily="34" charset="0"/>
              <a:ea typeface="Calibri" panose="020F0502020204030204" pitchFamily="34" charset="0"/>
            </a:endParaRPr>
          </a:p>
          <a:p>
            <a:pPr marL="342900" marR="0" lvl="0" indent="-342900">
              <a:spcBef>
                <a:spcPts val="1200"/>
              </a:spcBef>
              <a:spcAft>
                <a:spcPts val="1200"/>
              </a:spcAft>
              <a:buFont typeface="Symbol" panose="05050102010706020507" pitchFamily="18" charset="2"/>
              <a:buChar char=""/>
            </a:pP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Timeline:  People and Events in One Health</a:t>
            </a:r>
            <a:endParaRPr lang="en-US" sz="1400" dirty="0">
              <a:solidFill>
                <a:srgbClr val="000000"/>
              </a:solidFill>
              <a:effectLst/>
              <a:latin typeface="Calibri" panose="020F0502020204030204" pitchFamily="34" charset="0"/>
              <a:ea typeface="Calibri" panose="020F0502020204030204" pitchFamily="34" charset="0"/>
            </a:endParaRPr>
          </a:p>
          <a:p>
            <a:pPr marL="0" marR="0">
              <a:spcBef>
                <a:spcPts val="1200"/>
              </a:spcBef>
              <a:spcAft>
                <a:spcPts val="1200"/>
              </a:spcAft>
            </a:pPr>
            <a:r>
              <a:rPr lang="en-US" sz="140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3"/>
              </a:rPr>
              <a:t>https://www.onehealthcommission.org/en/why_one_health/history/</a:t>
            </a:r>
            <a:endParaRPr lang="en-US" sz="1400" dirty="0">
              <a:solidFill>
                <a:srgbClr val="000000"/>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Formation of the One Health Commission</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4"/>
              </a:rPr>
              <a:t>https://impakter.com/survival-of-the-fittest/</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Survival of the fittest</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microbial level</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Are we fit to survive as a species?</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How are we faring in our collective struggle for survival?</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do we do?</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5"/>
              </a:rPr>
              <a:t>https://idpjournal.biomedcentral.com/articles/10.1186/s40249-022-00941-9</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1200"/>
              </a:spcAft>
            </a:pPr>
            <a:r>
              <a:rPr lang="en-US" sz="1400" b="0" dirty="0">
                <a:solidFill>
                  <a:srgbClr val="1B3051"/>
                </a:solidFill>
                <a:effectLst/>
                <a:latin typeface="Calibri" panose="020F0502020204030204" pitchFamily="34" charset="0"/>
                <a:ea typeface="Times New Roman" panose="02020603050405020304" pitchFamily="18" charset="0"/>
              </a:rPr>
              <a:t>From concept to action: a united, holistic and One Health approach to respond to the climate change crisis</a:t>
            </a:r>
            <a:endParaRPr lang="en-US" sz="1400" b="1"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6"/>
              </a:rPr>
              <a:t>https://impakter.com/save-common-future-global-one-health-one-welfare/</a:t>
            </a:r>
            <a:endPar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Tree>
    <p:extLst>
      <p:ext uri="{BB962C8B-B14F-4D97-AF65-F5344CB8AC3E}">
        <p14:creationId xmlns:p14="http://schemas.microsoft.com/office/powerpoint/2010/main" val="39963999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B2A8C-9AC3-47E4-A555-129E5E500032}"/>
              </a:ext>
            </a:extLst>
          </p:cNvPr>
          <p:cNvSpPr>
            <a:spLocks noGrp="1"/>
          </p:cNvSpPr>
          <p:nvPr>
            <p:ph type="title"/>
          </p:nvPr>
        </p:nvSpPr>
        <p:spPr>
          <a:xfrm>
            <a:off x="457200" y="381000"/>
            <a:ext cx="8229600" cy="685800"/>
          </a:xfrm>
        </p:spPr>
        <p:txBody>
          <a:bodyPr/>
          <a:lstStyle/>
          <a:p>
            <a:r>
              <a:rPr lang="en-US" sz="1400" b="1" dirty="0">
                <a:latin typeface="Calibri" panose="020F0502020204030204" pitchFamily="34" charset="0"/>
                <a:cs typeface="Calibri" panose="020F0502020204030204" pitchFamily="34" charset="0"/>
              </a:rPr>
              <a:t>One Health Discussion Topics</a:t>
            </a:r>
          </a:p>
        </p:txBody>
      </p:sp>
      <p:sp>
        <p:nvSpPr>
          <p:cNvPr id="3" name="TextBox 2">
            <a:extLst>
              <a:ext uri="{FF2B5EF4-FFF2-40B4-BE49-F238E27FC236}">
                <a16:creationId xmlns:a16="http://schemas.microsoft.com/office/drawing/2014/main" id="{B19A5891-AEC6-4EA4-8366-88921A2FB645}"/>
              </a:ext>
            </a:extLst>
          </p:cNvPr>
          <p:cNvSpPr txBox="1"/>
          <p:nvPr/>
        </p:nvSpPr>
        <p:spPr>
          <a:xfrm>
            <a:off x="762000" y="1066800"/>
            <a:ext cx="7772400" cy="5047536"/>
          </a:xfrm>
          <a:prstGeom prst="rect">
            <a:avLst/>
          </a:prstGeom>
          <a:noFill/>
        </p:spPr>
        <p:txBody>
          <a:bodyPr wrap="square" rtlCol="0">
            <a:spAutoFit/>
          </a:bodyPr>
          <a:lstStyle/>
          <a:p>
            <a:pPr marL="0" marR="0">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How to save our common future:  the Global One Health One Welfare approach</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b="1">
                <a:effectLst/>
                <a:latin typeface="Calibri" panose="020F0502020204030204" pitchFamily="34" charset="0"/>
                <a:ea typeface="Calibri" panose="020F0502020204030204" pitchFamily="34" charset="0"/>
                <a:cs typeface="Calibri" panose="020F0502020204030204" pitchFamily="34"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u="sng">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2"/>
              </a:rPr>
              <a:t>https://previous.iiasa.ac.at/web/home/research/twi/Report2018.html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u="none" strike="noStrike">
                <a:solidFill>
                  <a:srgbClr val="0563C1"/>
                </a:solidFill>
                <a:effectLst/>
                <a:latin typeface="Calibri" panose="020F0502020204030204" pitchFamily="34" charset="0"/>
                <a:ea typeface="Calibri" panose="020F0502020204030204" pitchFamily="34" charset="0"/>
                <a:cs typeface="Calibri" panose="020F0502020204030204" pitchFamily="34"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400">
                <a:effectLst/>
                <a:latin typeface="Calibri" panose="020F0502020204030204" pitchFamily="34" charset="0"/>
                <a:ea typeface="Calibri" panose="020F0502020204030204" pitchFamily="34" charset="0"/>
                <a:cs typeface="Calibri" panose="020F0502020204030204" pitchFamily="34" charset="0"/>
              </a:rPr>
              <a:t>Transformations to achieve sustainable development goals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u="sng">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3"/>
              </a:rPr>
              <a:t>https://www.mdpi.com/2076-2615/12/4/480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400">
                <a:effectLst/>
                <a:latin typeface="Calibri" panose="020F0502020204030204" pitchFamily="34" charset="0"/>
                <a:ea typeface="Calibri" panose="020F0502020204030204" pitchFamily="34" charset="0"/>
                <a:cs typeface="Calibri" panose="020F0502020204030204" pitchFamily="34" charset="0"/>
              </a:rPr>
              <a:t>Zoonoses and Wildlife:  A One Health Approach</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u="sng">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4"/>
              </a:rPr>
              <a:t>https://onehealthinitiative.com/first-of-its-kind-coalition-sees-health-industry-professional-bodies-and-experts-come-together-to-holistically-tackle-hidden-pandemic-of-antibiotic-resistant-infections-utilizing-a/</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400">
                <a:effectLst/>
                <a:latin typeface="Calibri" panose="020F0502020204030204" pitchFamily="34" charset="0"/>
                <a:ea typeface="Calibri" panose="020F0502020204030204" pitchFamily="34" charset="0"/>
                <a:cs typeface="Calibri" panose="020F0502020204030204" pitchFamily="34" charset="0"/>
              </a:rPr>
              <a:t>First of its kind coalition sees health industry, professional bodies and experts come together to holistically tackle hidden pandemic of antibiotic resistance infections using a One Health approach.</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u="sng">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5"/>
              </a:rPr>
              <a:t>https://www.frontiersin.org/articles/10.3389/fpubh.2022.830893/full?&amp;utm_source=Email_to_ae_&amp;utm_medium=Email&amp;utm_content=T1_11.5e2_editor&amp;utm_campaign=Email_publication&amp;journalName=Frontiers_in_Public_Health&amp;id=830893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400">
                <a:effectLst/>
                <a:latin typeface="Calibri" panose="020F0502020204030204" pitchFamily="34" charset="0"/>
                <a:ea typeface="Calibri" panose="020F0502020204030204" pitchFamily="34" charset="0"/>
                <a:cs typeface="Calibri" panose="020F0502020204030204" pitchFamily="34" charset="0"/>
              </a:rPr>
              <a:t>Participation in One Health Networks and Involvement in the COVID-19 Pandemic Response:  A Global Study</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74909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B2A8C-9AC3-47E4-A555-129E5E500032}"/>
              </a:ext>
            </a:extLst>
          </p:cNvPr>
          <p:cNvSpPr>
            <a:spLocks noGrp="1"/>
          </p:cNvSpPr>
          <p:nvPr>
            <p:ph type="title"/>
          </p:nvPr>
        </p:nvSpPr>
        <p:spPr>
          <a:xfrm>
            <a:off x="457200" y="381000"/>
            <a:ext cx="8229600" cy="685800"/>
          </a:xfrm>
        </p:spPr>
        <p:txBody>
          <a:bodyPr/>
          <a:lstStyle/>
          <a:p>
            <a:r>
              <a:rPr lang="en-US" sz="1400" b="1" dirty="0">
                <a:latin typeface="Calibri" panose="020F0502020204030204" pitchFamily="34" charset="0"/>
                <a:cs typeface="Calibri" panose="020F0502020204030204" pitchFamily="34" charset="0"/>
              </a:rPr>
              <a:t>One Health Discussion Topics</a:t>
            </a:r>
          </a:p>
        </p:txBody>
      </p:sp>
      <p:sp>
        <p:nvSpPr>
          <p:cNvPr id="3" name="TextBox 2">
            <a:extLst>
              <a:ext uri="{FF2B5EF4-FFF2-40B4-BE49-F238E27FC236}">
                <a16:creationId xmlns:a16="http://schemas.microsoft.com/office/drawing/2014/main" id="{1AF772FD-19B9-407A-98AD-D06379282CEF}"/>
              </a:ext>
            </a:extLst>
          </p:cNvPr>
          <p:cNvSpPr txBox="1"/>
          <p:nvPr/>
        </p:nvSpPr>
        <p:spPr>
          <a:xfrm>
            <a:off x="762000" y="1066800"/>
            <a:ext cx="7467600" cy="2462213"/>
          </a:xfrm>
          <a:prstGeom prst="rect">
            <a:avLst/>
          </a:prstGeom>
          <a:noFill/>
        </p:spPr>
        <p:txBody>
          <a:bodyPr wrap="square" rtlCol="0">
            <a:spAutoFit/>
          </a:bodyPr>
          <a:lstStyle/>
          <a:p>
            <a:pPr marL="0" marR="0">
              <a:spcBef>
                <a:spcPts val="0"/>
              </a:spcBef>
              <a:spcAft>
                <a:spcPts val="0"/>
              </a:spcAft>
            </a:pPr>
            <a:r>
              <a:rPr lang="en-US" sz="14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2"/>
              </a:rPr>
              <a:t>https://onehealthinitiative.com/growing-impact-one-health/</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b="1" dirty="0">
                <a:effectLst/>
                <a:latin typeface="Calibri" panose="020F0502020204030204" pitchFamily="34" charset="0"/>
                <a:ea typeface="Calibri" panose="020F0502020204030204" pitchFamily="34" charset="0"/>
                <a:cs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400" dirty="0">
                <a:solidFill>
                  <a:srgbClr val="061929"/>
                </a:solidFill>
                <a:effectLst/>
                <a:latin typeface="Calibri" panose="020F0502020204030204" pitchFamily="34" charset="0"/>
                <a:ea typeface="Calibri" panose="020F0502020204030204" pitchFamily="34" charset="0"/>
                <a:cs typeface="Calibri" panose="020F0502020204030204" pitchFamily="34" charset="0"/>
              </a:rPr>
              <a:t>A transdisciplinary team of Penn State researchers is exploring how One Health, an approach that recognizes the interconnectedness among human health, ecosystem health, and animal health, may be able to tackle complex health problems facing Pennsylvania.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3"/>
              </a:rPr>
              <a:t>https://impakter.com/ukraine-war-how-impacts-food-wheat/</a:t>
            </a:r>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400" dirty="0">
                <a:effectLst/>
                <a:latin typeface="Calibri" panose="020F0502020204030204" pitchFamily="34" charset="0"/>
                <a:ea typeface="Calibri" panose="020F0502020204030204" pitchFamily="34" charset="0"/>
                <a:cs typeface="Calibri" panose="020F0502020204030204" pitchFamily="34" charset="0"/>
              </a:rPr>
              <a:t>Ukraine War:  How It Impacts Food (and One Health)</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Tree>
    <p:extLst>
      <p:ext uri="{BB962C8B-B14F-4D97-AF65-F5344CB8AC3E}">
        <p14:creationId xmlns:p14="http://schemas.microsoft.com/office/powerpoint/2010/main" val="17736323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0DB072-0DCC-44A2-917A-737EF50A28E6}"/>
              </a:ext>
            </a:extLst>
          </p:cNvPr>
          <p:cNvPicPr>
            <a:picLocks noChangeAspect="1"/>
          </p:cNvPicPr>
          <p:nvPr/>
        </p:nvPicPr>
        <p:blipFill rotWithShape="1">
          <a:blip r:embed="rId2">
            <a:extLst>
              <a:ext uri="{28A0092B-C50C-407E-A947-70E740481C1C}">
                <a14:useLocalDpi xmlns:a14="http://schemas.microsoft.com/office/drawing/2010/main" val="0"/>
              </a:ext>
            </a:extLst>
          </a:blip>
          <a:srcRect l="6968" r="-2" b="-2"/>
          <a:stretch/>
        </p:blipFill>
        <p:spPr bwMode="auto">
          <a:xfrm>
            <a:off x="241299" y="321733"/>
            <a:ext cx="8661401" cy="621453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22554"/>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6656</TotalTime>
  <Words>2877</Words>
  <Application>Microsoft Office PowerPoint</Application>
  <PresentationFormat>On-screen Show (4:3)</PresentationFormat>
  <Paragraphs>369</Paragraphs>
  <Slides>39</Slides>
  <Notes>7</Notes>
  <HiddenSlides>1</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39</vt:i4>
      </vt:variant>
    </vt:vector>
  </HeadingPairs>
  <TitlesOfParts>
    <vt:vector size="47" baseType="lpstr">
      <vt:lpstr>Arial</vt:lpstr>
      <vt:lpstr>Calibri</vt:lpstr>
      <vt:lpstr>Helvetica Neue</vt:lpstr>
      <vt:lpstr>Symbol</vt:lpstr>
      <vt:lpstr>Times New Roman</vt:lpstr>
      <vt:lpstr>Verdana</vt:lpstr>
      <vt:lpstr>Office Theme</vt:lpstr>
      <vt:lpstr>Default Design</vt:lpstr>
      <vt:lpstr>The Emerging Concept of One Health The Interface of Animal, Human and Environmental Health     </vt:lpstr>
      <vt:lpstr>What is One Health?</vt:lpstr>
      <vt:lpstr>One Health Mission Statement?</vt:lpstr>
      <vt:lpstr>One Health Initiative Leadership</vt:lpstr>
      <vt:lpstr>One Health Initiative Facts</vt:lpstr>
      <vt:lpstr>Major Organizations Fully Embracing  One Health</vt:lpstr>
      <vt:lpstr>PowerPoint Presentation</vt:lpstr>
      <vt:lpstr>PowerPoint Presentation</vt:lpstr>
      <vt:lpstr>PowerPoint Presentation</vt:lpstr>
      <vt:lpstr>PowerPoint Presentation</vt:lpstr>
      <vt:lpstr>Major Human Epidemics</vt:lpstr>
      <vt:lpstr>PowerPoint Presentation</vt:lpstr>
      <vt:lpstr>Major Human Epidemics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One Health Discussion Topics</vt:lpstr>
      <vt:lpstr>One Health Discussion Topics</vt:lpstr>
      <vt:lpstr>One Health Discussion Topics</vt:lpstr>
      <vt:lpstr>One Health Discussion Topics</vt:lpstr>
      <vt:lpstr>One Health Discussion Topics</vt:lpstr>
      <vt:lpstr>One Health Discussion Topics</vt:lpstr>
      <vt:lpstr>One Health Discussion Topics</vt:lpstr>
      <vt:lpstr>One Health Discussion Topics</vt:lpstr>
      <vt:lpstr>PowerPoint Presentation</vt:lpstr>
    </vt:vector>
  </TitlesOfParts>
  <Company>University of Kentucky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Nocardioform related abortions-2010-2011 foal season</dc:title>
  <dc:creator>eerol</dc:creator>
  <cp:lastModifiedBy>Carter, Craig</cp:lastModifiedBy>
  <cp:revision>339</cp:revision>
  <cp:lastPrinted>2011-08-22T14:25:24Z</cp:lastPrinted>
  <dcterms:created xsi:type="dcterms:W3CDTF">2011-02-28T15:41:31Z</dcterms:created>
  <dcterms:modified xsi:type="dcterms:W3CDTF">2022-03-29T13:35:16Z</dcterms:modified>
</cp:coreProperties>
</file>